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63" r:id="rId6"/>
    <p:sldId id="311" r:id="rId7"/>
    <p:sldId id="312" r:id="rId8"/>
    <p:sldId id="313" r:id="rId9"/>
    <p:sldId id="314" r:id="rId10"/>
    <p:sldId id="315" r:id="rId11"/>
    <p:sldId id="316" r:id="rId12"/>
    <p:sldId id="317" r:id="rId13"/>
    <p:sldId id="318" r:id="rId14"/>
    <p:sldId id="320" r:id="rId15"/>
    <p:sldId id="321" r:id="rId16"/>
    <p:sldId id="322" r:id="rId17"/>
    <p:sldId id="323" r:id="rId18"/>
    <p:sldId id="325" r:id="rId19"/>
    <p:sldId id="326" r:id="rId20"/>
    <p:sldId id="327" r:id="rId21"/>
    <p:sldId id="328" r:id="rId22"/>
    <p:sldId id="329" r:id="rId23"/>
    <p:sldId id="332" r:id="rId24"/>
    <p:sldId id="333" r:id="rId25"/>
    <p:sldId id="335" r:id="rId26"/>
    <p:sldId id="334" r:id="rId27"/>
    <p:sldId id="336" r:id="rId28"/>
    <p:sldId id="339" r:id="rId29"/>
    <p:sldId id="362" r:id="rId30"/>
    <p:sldId id="338" r:id="rId31"/>
    <p:sldId id="341" r:id="rId32"/>
    <p:sldId id="342" r:id="rId33"/>
    <p:sldId id="346" r:id="rId34"/>
    <p:sldId id="345" r:id="rId35"/>
    <p:sldId id="350" r:id="rId36"/>
    <p:sldId id="351" r:id="rId37"/>
    <p:sldId id="354" r:id="rId38"/>
    <p:sldId id="352" r:id="rId39"/>
    <p:sldId id="348" r:id="rId40"/>
    <p:sldId id="349" r:id="rId41"/>
    <p:sldId id="343" r:id="rId42"/>
    <p:sldId id="355" r:id="rId43"/>
    <p:sldId id="356" r:id="rId44"/>
    <p:sldId id="357" r:id="rId45"/>
    <p:sldId id="359" r:id="rId46"/>
    <p:sldId id="358" r:id="rId47"/>
    <p:sldId id="360" r:id="rId48"/>
    <p:sldId id="361" r:id="rId49"/>
    <p:sldId id="36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98" autoAdjust="0"/>
    <p:restoredTop sz="94619" autoAdjust="0"/>
  </p:normalViewPr>
  <p:slideViewPr>
    <p:cSldViewPr snapToGrid="0">
      <p:cViewPr varScale="1">
        <p:scale>
          <a:sx n="82" d="100"/>
          <a:sy n="82"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CFE44-4F9D-4451-8A9B-180495E1D2BB}"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DA86DD08-0743-4D8F-9337-1C4BC59EB43F}">
      <dgm:prSet/>
      <dgm:spPr/>
      <dgm:t>
        <a:bodyPr/>
        <a:lstStyle/>
        <a:p>
          <a:endParaRPr lang="en-US" dirty="0"/>
        </a:p>
      </dgm:t>
    </dgm:pt>
    <dgm:pt modelId="{CE012DEB-F7D4-487E-98BD-EF1ECDC63EED}" type="parTrans" cxnId="{9DCC4782-7C68-4DDD-8031-23AA141950E3}">
      <dgm:prSet/>
      <dgm:spPr/>
      <dgm:t>
        <a:bodyPr/>
        <a:lstStyle/>
        <a:p>
          <a:endParaRPr lang="en-US"/>
        </a:p>
      </dgm:t>
    </dgm:pt>
    <dgm:pt modelId="{3B9F8E75-89FC-49B9-9631-3C10A968354E}" type="sibTrans" cxnId="{9DCC4782-7C68-4DDD-8031-23AA141950E3}">
      <dgm:prSet/>
      <dgm:spPr/>
      <dgm:t>
        <a:bodyPr/>
        <a:lstStyle/>
        <a:p>
          <a:endParaRPr lang="en-US"/>
        </a:p>
      </dgm:t>
    </dgm:pt>
    <dgm:pt modelId="{90BFDA1C-375A-4690-A192-19EFB4C020C9}">
      <dgm:prSet/>
      <dgm:spPr/>
      <dgm:t>
        <a:bodyPr/>
        <a:lstStyle/>
        <a:p>
          <a:r>
            <a:rPr lang="en-US"/>
            <a:t>Life-long learner</a:t>
          </a:r>
        </a:p>
      </dgm:t>
    </dgm:pt>
    <dgm:pt modelId="{C8568F8B-8ED6-45B0-AA9D-2B7804EA7257}" type="parTrans" cxnId="{6D1F2E7E-4788-4EF0-8CFA-ABA7243F47EA}">
      <dgm:prSet/>
      <dgm:spPr/>
      <dgm:t>
        <a:bodyPr/>
        <a:lstStyle/>
        <a:p>
          <a:endParaRPr lang="en-US"/>
        </a:p>
      </dgm:t>
    </dgm:pt>
    <dgm:pt modelId="{4AD70D7A-9DDD-44A2-965E-7E26FB155A39}" type="sibTrans" cxnId="{6D1F2E7E-4788-4EF0-8CFA-ABA7243F47EA}">
      <dgm:prSet/>
      <dgm:spPr/>
      <dgm:t>
        <a:bodyPr/>
        <a:lstStyle/>
        <a:p>
          <a:endParaRPr lang="en-US"/>
        </a:p>
      </dgm:t>
    </dgm:pt>
    <dgm:pt modelId="{D1045254-1AAD-4D45-A966-18E485003389}">
      <dgm:prSet/>
      <dgm:spPr/>
      <dgm:t>
        <a:bodyPr/>
        <a:lstStyle/>
        <a:p>
          <a:r>
            <a:rPr lang="en-US"/>
            <a:t>Excellent Soft Skills </a:t>
          </a:r>
        </a:p>
      </dgm:t>
    </dgm:pt>
    <dgm:pt modelId="{E1F32F90-B2BF-49EC-B82B-03AD97F060DE}" type="parTrans" cxnId="{5045C616-D11B-4CF4-9986-72A6E98454E6}">
      <dgm:prSet/>
      <dgm:spPr/>
      <dgm:t>
        <a:bodyPr/>
        <a:lstStyle/>
        <a:p>
          <a:endParaRPr lang="en-US"/>
        </a:p>
      </dgm:t>
    </dgm:pt>
    <dgm:pt modelId="{50A22D52-8552-4617-B4C6-FE18BA7244B2}" type="sibTrans" cxnId="{5045C616-D11B-4CF4-9986-72A6E98454E6}">
      <dgm:prSet/>
      <dgm:spPr/>
      <dgm:t>
        <a:bodyPr/>
        <a:lstStyle/>
        <a:p>
          <a:endParaRPr lang="en-US"/>
        </a:p>
      </dgm:t>
    </dgm:pt>
    <dgm:pt modelId="{3243A1E0-9A31-469C-880B-CD2A06198DEC}">
      <dgm:prSet/>
      <dgm:spPr/>
      <dgm:t>
        <a:bodyPr/>
        <a:lstStyle/>
        <a:p>
          <a:r>
            <a:rPr lang="en-US"/>
            <a:t>Background starting and managing small businesses </a:t>
          </a:r>
        </a:p>
      </dgm:t>
    </dgm:pt>
    <dgm:pt modelId="{B5BAB90A-EDEB-461A-B410-417FA8883B3D}" type="parTrans" cxnId="{762B84FA-E202-48C0-9BF6-395657D5BB6C}">
      <dgm:prSet/>
      <dgm:spPr/>
      <dgm:t>
        <a:bodyPr/>
        <a:lstStyle/>
        <a:p>
          <a:endParaRPr lang="en-US"/>
        </a:p>
      </dgm:t>
    </dgm:pt>
    <dgm:pt modelId="{CED68472-E952-4A7C-8E2F-1340FD8C6B3B}" type="sibTrans" cxnId="{762B84FA-E202-48C0-9BF6-395657D5BB6C}">
      <dgm:prSet/>
      <dgm:spPr/>
      <dgm:t>
        <a:bodyPr/>
        <a:lstStyle/>
        <a:p>
          <a:endParaRPr lang="en-US"/>
        </a:p>
      </dgm:t>
    </dgm:pt>
    <dgm:pt modelId="{5C83DADF-ADC3-4BDE-ADE1-1C5D6B956360}">
      <dgm:prSet/>
      <dgm:spPr/>
      <dgm:t>
        <a:bodyPr/>
        <a:lstStyle/>
        <a:p>
          <a:r>
            <a:rPr lang="en-US" dirty="0"/>
            <a:t>Curated and ran successful marketing campaigns for several companies. </a:t>
          </a:r>
        </a:p>
      </dgm:t>
    </dgm:pt>
    <dgm:pt modelId="{AE138FC4-0ADE-4ABC-8E00-2122179B5D09}" type="parTrans" cxnId="{80258A7D-F96F-48BF-9C86-5AB3D933A3BE}">
      <dgm:prSet/>
      <dgm:spPr/>
      <dgm:t>
        <a:bodyPr/>
        <a:lstStyle/>
        <a:p>
          <a:endParaRPr lang="en-US"/>
        </a:p>
      </dgm:t>
    </dgm:pt>
    <dgm:pt modelId="{262FC2A9-7849-44AD-A2B2-1705BFFE303F}" type="sibTrans" cxnId="{80258A7D-F96F-48BF-9C86-5AB3D933A3BE}">
      <dgm:prSet/>
      <dgm:spPr/>
      <dgm:t>
        <a:bodyPr/>
        <a:lstStyle/>
        <a:p>
          <a:endParaRPr lang="en-US"/>
        </a:p>
      </dgm:t>
    </dgm:pt>
    <dgm:pt modelId="{7E6FDC4E-4798-4FFB-997F-DE52D51177FB}">
      <dgm:prSet/>
      <dgm:spPr/>
      <dgm:t>
        <a:bodyPr/>
        <a:lstStyle/>
        <a:p>
          <a:r>
            <a:rPr lang="en-US"/>
            <a:t>Enthusiastic and excited about data and the way it can impact the world. </a:t>
          </a:r>
        </a:p>
      </dgm:t>
    </dgm:pt>
    <dgm:pt modelId="{F7D98677-F293-4D9D-9B1D-AEA1AF7AC2AF}" type="parTrans" cxnId="{741FD6D5-19F6-4878-8EF3-EE57D1B9360E}">
      <dgm:prSet/>
      <dgm:spPr/>
      <dgm:t>
        <a:bodyPr/>
        <a:lstStyle/>
        <a:p>
          <a:endParaRPr lang="en-US"/>
        </a:p>
      </dgm:t>
    </dgm:pt>
    <dgm:pt modelId="{54AF7634-DB6F-42DC-94C2-F997552FB118}" type="sibTrans" cxnId="{741FD6D5-19F6-4878-8EF3-EE57D1B9360E}">
      <dgm:prSet/>
      <dgm:spPr/>
      <dgm:t>
        <a:bodyPr/>
        <a:lstStyle/>
        <a:p>
          <a:endParaRPr lang="en-US"/>
        </a:p>
      </dgm:t>
    </dgm:pt>
    <dgm:pt modelId="{B462371D-CC95-44C9-9805-D55030DF255D}">
      <dgm:prSet/>
      <dgm:spPr/>
      <dgm:t>
        <a:bodyPr/>
        <a:lstStyle/>
        <a:p>
          <a:r>
            <a:rPr lang="en-US" dirty="0"/>
            <a:t>Scientist at heart</a:t>
          </a:r>
        </a:p>
      </dgm:t>
    </dgm:pt>
    <dgm:pt modelId="{8A1E15EC-9C00-444F-8399-C13509EFCAE9}" type="sibTrans" cxnId="{0984B561-9DB3-4548-8DD4-0F0478333C18}">
      <dgm:prSet/>
      <dgm:spPr/>
      <dgm:t>
        <a:bodyPr/>
        <a:lstStyle/>
        <a:p>
          <a:endParaRPr lang="en-US"/>
        </a:p>
      </dgm:t>
    </dgm:pt>
    <dgm:pt modelId="{593D4875-E129-4DB0-BAB7-E6EAFB84B33F}" type="parTrans" cxnId="{0984B561-9DB3-4548-8DD4-0F0478333C18}">
      <dgm:prSet/>
      <dgm:spPr/>
      <dgm:t>
        <a:bodyPr/>
        <a:lstStyle/>
        <a:p>
          <a:endParaRPr lang="en-US"/>
        </a:p>
      </dgm:t>
    </dgm:pt>
    <dgm:pt modelId="{52C32DBD-DB1B-4836-AFBE-514683FA8546}" type="pres">
      <dgm:prSet presAssocID="{9B7CFE44-4F9D-4451-8A9B-180495E1D2BB}" presName="Name0" presStyleCnt="0">
        <dgm:presLayoutVars>
          <dgm:dir/>
          <dgm:animLvl val="lvl"/>
          <dgm:resizeHandles val="exact"/>
        </dgm:presLayoutVars>
      </dgm:prSet>
      <dgm:spPr/>
    </dgm:pt>
    <dgm:pt modelId="{A98302EA-D177-46AF-9AA6-C85F79DB91E9}" type="pres">
      <dgm:prSet presAssocID="{DA86DD08-0743-4D8F-9337-1C4BC59EB43F}" presName="linNode" presStyleCnt="0"/>
      <dgm:spPr/>
    </dgm:pt>
    <dgm:pt modelId="{EE306A78-10FE-4B40-BE21-3C4F3A93BAA5}" type="pres">
      <dgm:prSet presAssocID="{DA86DD08-0743-4D8F-9337-1C4BC59EB43F}" presName="parentText" presStyleLbl="node1" presStyleIdx="0" presStyleCnt="1">
        <dgm:presLayoutVars>
          <dgm:chMax val="1"/>
          <dgm:bulletEnabled val="1"/>
        </dgm:presLayoutVars>
      </dgm:prSet>
      <dgm:spPr/>
    </dgm:pt>
    <dgm:pt modelId="{826371A9-202D-4462-A175-1054A9CF775A}" type="pres">
      <dgm:prSet presAssocID="{DA86DD08-0743-4D8F-9337-1C4BC59EB43F}" presName="descendantText" presStyleLbl="alignAccFollowNode1" presStyleIdx="0" presStyleCnt="1">
        <dgm:presLayoutVars>
          <dgm:bulletEnabled val="1"/>
        </dgm:presLayoutVars>
      </dgm:prSet>
      <dgm:spPr/>
    </dgm:pt>
  </dgm:ptLst>
  <dgm:cxnLst>
    <dgm:cxn modelId="{1D223303-FE53-45B0-85A0-CEA431C3F764}" type="presOf" srcId="{B462371D-CC95-44C9-9805-D55030DF255D}" destId="{826371A9-202D-4462-A175-1054A9CF775A}" srcOrd="0" destOrd="0" presId="urn:microsoft.com/office/officeart/2005/8/layout/vList5"/>
    <dgm:cxn modelId="{5045C616-D11B-4CF4-9986-72A6E98454E6}" srcId="{DA86DD08-0743-4D8F-9337-1C4BC59EB43F}" destId="{D1045254-1AAD-4D45-A966-18E485003389}" srcOrd="2" destOrd="0" parTransId="{E1F32F90-B2BF-49EC-B82B-03AD97F060DE}" sibTransId="{50A22D52-8552-4617-B4C6-FE18BA7244B2}"/>
    <dgm:cxn modelId="{B6BB9226-8FE3-4CDA-800B-E0D665553FED}" type="presOf" srcId="{3243A1E0-9A31-469C-880B-CD2A06198DEC}" destId="{826371A9-202D-4462-A175-1054A9CF775A}" srcOrd="0" destOrd="3" presId="urn:microsoft.com/office/officeart/2005/8/layout/vList5"/>
    <dgm:cxn modelId="{E7F84429-434F-40AF-B46A-CA7987901D56}" type="presOf" srcId="{7E6FDC4E-4798-4FFB-997F-DE52D51177FB}" destId="{826371A9-202D-4462-A175-1054A9CF775A}" srcOrd="0" destOrd="5" presId="urn:microsoft.com/office/officeart/2005/8/layout/vList5"/>
    <dgm:cxn modelId="{0984B561-9DB3-4548-8DD4-0F0478333C18}" srcId="{DA86DD08-0743-4D8F-9337-1C4BC59EB43F}" destId="{B462371D-CC95-44C9-9805-D55030DF255D}" srcOrd="0" destOrd="0" parTransId="{593D4875-E129-4DB0-BAB7-E6EAFB84B33F}" sibTransId="{8A1E15EC-9C00-444F-8399-C13509EFCAE9}"/>
    <dgm:cxn modelId="{06C96B67-9596-4935-AC74-88ACBC0C5CDD}" type="presOf" srcId="{DA86DD08-0743-4D8F-9337-1C4BC59EB43F}" destId="{EE306A78-10FE-4B40-BE21-3C4F3A93BAA5}" srcOrd="0" destOrd="0" presId="urn:microsoft.com/office/officeart/2005/8/layout/vList5"/>
    <dgm:cxn modelId="{D5B31354-EF6C-4779-94D4-C7E0E800C2F2}" type="presOf" srcId="{9B7CFE44-4F9D-4451-8A9B-180495E1D2BB}" destId="{52C32DBD-DB1B-4836-AFBE-514683FA8546}" srcOrd="0" destOrd="0" presId="urn:microsoft.com/office/officeart/2005/8/layout/vList5"/>
    <dgm:cxn modelId="{80258A7D-F96F-48BF-9C86-5AB3D933A3BE}" srcId="{DA86DD08-0743-4D8F-9337-1C4BC59EB43F}" destId="{5C83DADF-ADC3-4BDE-ADE1-1C5D6B956360}" srcOrd="4" destOrd="0" parTransId="{AE138FC4-0ADE-4ABC-8E00-2122179B5D09}" sibTransId="{262FC2A9-7849-44AD-A2B2-1705BFFE303F}"/>
    <dgm:cxn modelId="{6D1F2E7E-4788-4EF0-8CFA-ABA7243F47EA}" srcId="{DA86DD08-0743-4D8F-9337-1C4BC59EB43F}" destId="{90BFDA1C-375A-4690-A192-19EFB4C020C9}" srcOrd="1" destOrd="0" parTransId="{C8568F8B-8ED6-45B0-AA9D-2B7804EA7257}" sibTransId="{4AD70D7A-9DDD-44A2-965E-7E26FB155A39}"/>
    <dgm:cxn modelId="{9DCC4782-7C68-4DDD-8031-23AA141950E3}" srcId="{9B7CFE44-4F9D-4451-8A9B-180495E1D2BB}" destId="{DA86DD08-0743-4D8F-9337-1C4BC59EB43F}" srcOrd="0" destOrd="0" parTransId="{CE012DEB-F7D4-487E-98BD-EF1ECDC63EED}" sibTransId="{3B9F8E75-89FC-49B9-9631-3C10A968354E}"/>
    <dgm:cxn modelId="{8AE04386-82AB-42FF-8E64-02AEDB2BEE0E}" type="presOf" srcId="{90BFDA1C-375A-4690-A192-19EFB4C020C9}" destId="{826371A9-202D-4462-A175-1054A9CF775A}" srcOrd="0" destOrd="1" presId="urn:microsoft.com/office/officeart/2005/8/layout/vList5"/>
    <dgm:cxn modelId="{2C45658B-55D0-4D86-875C-75A12C9FC414}" type="presOf" srcId="{5C83DADF-ADC3-4BDE-ADE1-1C5D6B956360}" destId="{826371A9-202D-4462-A175-1054A9CF775A}" srcOrd="0" destOrd="4" presId="urn:microsoft.com/office/officeart/2005/8/layout/vList5"/>
    <dgm:cxn modelId="{741FD6D5-19F6-4878-8EF3-EE57D1B9360E}" srcId="{DA86DD08-0743-4D8F-9337-1C4BC59EB43F}" destId="{7E6FDC4E-4798-4FFB-997F-DE52D51177FB}" srcOrd="5" destOrd="0" parTransId="{F7D98677-F293-4D9D-9B1D-AEA1AF7AC2AF}" sibTransId="{54AF7634-DB6F-42DC-94C2-F997552FB118}"/>
    <dgm:cxn modelId="{E8E1E6F9-A3BC-4A38-8077-9779A1E2E7C1}" type="presOf" srcId="{D1045254-1AAD-4D45-A966-18E485003389}" destId="{826371A9-202D-4462-A175-1054A9CF775A}" srcOrd="0" destOrd="2" presId="urn:microsoft.com/office/officeart/2005/8/layout/vList5"/>
    <dgm:cxn modelId="{762B84FA-E202-48C0-9BF6-395657D5BB6C}" srcId="{DA86DD08-0743-4D8F-9337-1C4BC59EB43F}" destId="{3243A1E0-9A31-469C-880B-CD2A06198DEC}" srcOrd="3" destOrd="0" parTransId="{B5BAB90A-EDEB-461A-B410-417FA8883B3D}" sibTransId="{CED68472-E952-4A7C-8E2F-1340FD8C6B3B}"/>
    <dgm:cxn modelId="{697199CC-F7FB-4C9A-BD5B-7EF4506B89E1}" type="presParOf" srcId="{52C32DBD-DB1B-4836-AFBE-514683FA8546}" destId="{A98302EA-D177-46AF-9AA6-C85F79DB91E9}" srcOrd="0" destOrd="0" presId="urn:microsoft.com/office/officeart/2005/8/layout/vList5"/>
    <dgm:cxn modelId="{E2283FAE-54B8-4109-A37A-50B421E2C147}" type="presParOf" srcId="{A98302EA-D177-46AF-9AA6-C85F79DB91E9}" destId="{EE306A78-10FE-4B40-BE21-3C4F3A93BAA5}" srcOrd="0" destOrd="0" presId="urn:microsoft.com/office/officeart/2005/8/layout/vList5"/>
    <dgm:cxn modelId="{671418BD-3108-4953-A80F-2E1720772C49}" type="presParOf" srcId="{A98302EA-D177-46AF-9AA6-C85F79DB91E9}" destId="{826371A9-202D-4462-A175-1054A9CF775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32E0BB-E6B9-4E05-A564-D54792BC145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5B7BFF7-0969-41E0-B9E9-BE62D22C407B}">
      <dgm:prSet/>
      <dgm:spPr/>
      <dgm:t>
        <a:bodyPr/>
        <a:lstStyle/>
        <a:p>
          <a:r>
            <a:rPr lang="en-US" dirty="0"/>
            <a:t>Overall streaming services </a:t>
          </a:r>
          <a:r>
            <a:rPr lang="en-US" b="1" dirty="0"/>
            <a:t>shows</a:t>
          </a:r>
          <a:r>
            <a:rPr lang="en-US" dirty="0"/>
            <a:t> scored significantly higher than </a:t>
          </a:r>
          <a:r>
            <a:rPr lang="en-US" b="1" dirty="0"/>
            <a:t>movies.</a:t>
          </a:r>
        </a:p>
      </dgm:t>
    </dgm:pt>
    <dgm:pt modelId="{0F01E800-9A14-47D0-8122-BC4D99AF005C}" type="parTrans" cxnId="{3C575BFE-DC79-40F2-966A-85EE3B3C7995}">
      <dgm:prSet/>
      <dgm:spPr/>
      <dgm:t>
        <a:bodyPr/>
        <a:lstStyle/>
        <a:p>
          <a:endParaRPr lang="en-US"/>
        </a:p>
      </dgm:t>
    </dgm:pt>
    <dgm:pt modelId="{8E44C7FC-318A-4DDA-BECD-AA4FD3DE2128}" type="sibTrans" cxnId="{3C575BFE-DC79-40F2-966A-85EE3B3C7995}">
      <dgm:prSet/>
      <dgm:spPr/>
      <dgm:t>
        <a:bodyPr/>
        <a:lstStyle/>
        <a:p>
          <a:endParaRPr lang="en-US"/>
        </a:p>
      </dgm:t>
    </dgm:pt>
    <dgm:pt modelId="{2E4F2E19-9B79-4D1C-976E-9E3797E06F24}">
      <dgm:prSet/>
      <dgm:spPr/>
      <dgm:t>
        <a:bodyPr/>
        <a:lstStyle/>
        <a:p>
          <a:r>
            <a:rPr lang="en-US"/>
            <a:t>HBO has higher scores across shows, movies and overall than both Hulu and Netflix.</a:t>
          </a:r>
        </a:p>
      </dgm:t>
    </dgm:pt>
    <dgm:pt modelId="{F76FFBAB-948B-4A83-91AE-7B13BBA4737E}" type="parTrans" cxnId="{576CF61D-066B-4B74-B198-69849EF45CC2}">
      <dgm:prSet/>
      <dgm:spPr/>
      <dgm:t>
        <a:bodyPr/>
        <a:lstStyle/>
        <a:p>
          <a:endParaRPr lang="en-US"/>
        </a:p>
      </dgm:t>
    </dgm:pt>
    <dgm:pt modelId="{BF77D9E6-C88F-418D-8EF8-DD1B8781E66C}" type="sibTrans" cxnId="{576CF61D-066B-4B74-B198-69849EF45CC2}">
      <dgm:prSet/>
      <dgm:spPr/>
      <dgm:t>
        <a:bodyPr/>
        <a:lstStyle/>
        <a:p>
          <a:endParaRPr lang="en-US"/>
        </a:p>
      </dgm:t>
    </dgm:pt>
    <dgm:pt modelId="{1FE07A5B-49D4-428E-94DD-616AC1F66B79}">
      <dgm:prSet/>
      <dgm:spPr/>
      <dgm:t>
        <a:bodyPr/>
        <a:lstStyle/>
        <a:p>
          <a:r>
            <a:rPr lang="en-US"/>
            <a:t>When looking at runtimes over all media forms through the decades Netflix and HBO both trend towards longer runtimes while Hulu is trending towards shorter runtimes.  </a:t>
          </a:r>
        </a:p>
      </dgm:t>
    </dgm:pt>
    <dgm:pt modelId="{2ADBEEBB-D765-44C5-9755-0243B96AD1DF}" type="parTrans" cxnId="{553C17BF-592E-4068-A7A1-2A1147F3B555}">
      <dgm:prSet/>
      <dgm:spPr/>
      <dgm:t>
        <a:bodyPr/>
        <a:lstStyle/>
        <a:p>
          <a:endParaRPr lang="en-US"/>
        </a:p>
      </dgm:t>
    </dgm:pt>
    <dgm:pt modelId="{97E2F1DA-E94C-4548-AA4C-D160266C94C9}" type="sibTrans" cxnId="{553C17BF-592E-4068-A7A1-2A1147F3B555}">
      <dgm:prSet/>
      <dgm:spPr/>
      <dgm:t>
        <a:bodyPr/>
        <a:lstStyle/>
        <a:p>
          <a:endParaRPr lang="en-US"/>
        </a:p>
      </dgm:t>
    </dgm:pt>
    <dgm:pt modelId="{D0A75E34-2510-4C01-A1D2-2E21EFF35F65}" type="pres">
      <dgm:prSet presAssocID="{5632E0BB-E6B9-4E05-A564-D54792BC145B}" presName="linear" presStyleCnt="0">
        <dgm:presLayoutVars>
          <dgm:animLvl val="lvl"/>
          <dgm:resizeHandles val="exact"/>
        </dgm:presLayoutVars>
      </dgm:prSet>
      <dgm:spPr/>
    </dgm:pt>
    <dgm:pt modelId="{27FBD23D-F40D-49F2-B03D-90DBC6A83BF7}" type="pres">
      <dgm:prSet presAssocID="{25B7BFF7-0969-41E0-B9E9-BE62D22C407B}" presName="parentText" presStyleLbl="node1" presStyleIdx="0" presStyleCnt="3">
        <dgm:presLayoutVars>
          <dgm:chMax val="0"/>
          <dgm:bulletEnabled val="1"/>
        </dgm:presLayoutVars>
      </dgm:prSet>
      <dgm:spPr/>
    </dgm:pt>
    <dgm:pt modelId="{782F6356-AF13-43FE-82A1-440A88CD5F87}" type="pres">
      <dgm:prSet presAssocID="{8E44C7FC-318A-4DDA-BECD-AA4FD3DE2128}" presName="spacer" presStyleCnt="0"/>
      <dgm:spPr/>
    </dgm:pt>
    <dgm:pt modelId="{BFA5AE2D-368C-4D82-ACA7-850F3748B01C}" type="pres">
      <dgm:prSet presAssocID="{2E4F2E19-9B79-4D1C-976E-9E3797E06F24}" presName="parentText" presStyleLbl="node1" presStyleIdx="1" presStyleCnt="3">
        <dgm:presLayoutVars>
          <dgm:chMax val="0"/>
          <dgm:bulletEnabled val="1"/>
        </dgm:presLayoutVars>
      </dgm:prSet>
      <dgm:spPr/>
    </dgm:pt>
    <dgm:pt modelId="{86C6AC80-F1CD-4CFF-BAB6-6FDD4531ACA9}" type="pres">
      <dgm:prSet presAssocID="{BF77D9E6-C88F-418D-8EF8-DD1B8781E66C}" presName="spacer" presStyleCnt="0"/>
      <dgm:spPr/>
    </dgm:pt>
    <dgm:pt modelId="{41C3D326-F52A-45C6-9AD4-BFD010DA6EB4}" type="pres">
      <dgm:prSet presAssocID="{1FE07A5B-49D4-428E-94DD-616AC1F66B79}" presName="parentText" presStyleLbl="node1" presStyleIdx="2" presStyleCnt="3">
        <dgm:presLayoutVars>
          <dgm:chMax val="0"/>
          <dgm:bulletEnabled val="1"/>
        </dgm:presLayoutVars>
      </dgm:prSet>
      <dgm:spPr/>
    </dgm:pt>
  </dgm:ptLst>
  <dgm:cxnLst>
    <dgm:cxn modelId="{51EFB903-DFB3-4F91-9BF9-487DD0D83506}" type="presOf" srcId="{2E4F2E19-9B79-4D1C-976E-9E3797E06F24}" destId="{BFA5AE2D-368C-4D82-ACA7-850F3748B01C}" srcOrd="0" destOrd="0" presId="urn:microsoft.com/office/officeart/2005/8/layout/vList2"/>
    <dgm:cxn modelId="{576CF61D-066B-4B74-B198-69849EF45CC2}" srcId="{5632E0BB-E6B9-4E05-A564-D54792BC145B}" destId="{2E4F2E19-9B79-4D1C-976E-9E3797E06F24}" srcOrd="1" destOrd="0" parTransId="{F76FFBAB-948B-4A83-91AE-7B13BBA4737E}" sibTransId="{BF77D9E6-C88F-418D-8EF8-DD1B8781E66C}"/>
    <dgm:cxn modelId="{BEA0DC29-FB95-479D-AC91-DC86E08950A7}" type="presOf" srcId="{1FE07A5B-49D4-428E-94DD-616AC1F66B79}" destId="{41C3D326-F52A-45C6-9AD4-BFD010DA6EB4}" srcOrd="0" destOrd="0" presId="urn:microsoft.com/office/officeart/2005/8/layout/vList2"/>
    <dgm:cxn modelId="{8A19479E-1A21-4073-AA11-21C59695A447}" type="presOf" srcId="{25B7BFF7-0969-41E0-B9E9-BE62D22C407B}" destId="{27FBD23D-F40D-49F2-B03D-90DBC6A83BF7}" srcOrd="0" destOrd="0" presId="urn:microsoft.com/office/officeart/2005/8/layout/vList2"/>
    <dgm:cxn modelId="{553C17BF-592E-4068-A7A1-2A1147F3B555}" srcId="{5632E0BB-E6B9-4E05-A564-D54792BC145B}" destId="{1FE07A5B-49D4-428E-94DD-616AC1F66B79}" srcOrd="2" destOrd="0" parTransId="{2ADBEEBB-D765-44C5-9755-0243B96AD1DF}" sibTransId="{97E2F1DA-E94C-4548-AA4C-D160266C94C9}"/>
    <dgm:cxn modelId="{E6A63DF0-20AE-4959-A732-4D7E6910291E}" type="presOf" srcId="{5632E0BB-E6B9-4E05-A564-D54792BC145B}" destId="{D0A75E34-2510-4C01-A1D2-2E21EFF35F65}" srcOrd="0" destOrd="0" presId="urn:microsoft.com/office/officeart/2005/8/layout/vList2"/>
    <dgm:cxn modelId="{3C575BFE-DC79-40F2-966A-85EE3B3C7995}" srcId="{5632E0BB-E6B9-4E05-A564-D54792BC145B}" destId="{25B7BFF7-0969-41E0-B9E9-BE62D22C407B}" srcOrd="0" destOrd="0" parTransId="{0F01E800-9A14-47D0-8122-BC4D99AF005C}" sibTransId="{8E44C7FC-318A-4DDA-BECD-AA4FD3DE2128}"/>
    <dgm:cxn modelId="{026CAFCE-4923-43A6-B8C3-F6884260C7BC}" type="presParOf" srcId="{D0A75E34-2510-4C01-A1D2-2E21EFF35F65}" destId="{27FBD23D-F40D-49F2-B03D-90DBC6A83BF7}" srcOrd="0" destOrd="0" presId="urn:microsoft.com/office/officeart/2005/8/layout/vList2"/>
    <dgm:cxn modelId="{63389A8B-93D8-49CF-ADFE-17170156890E}" type="presParOf" srcId="{D0A75E34-2510-4C01-A1D2-2E21EFF35F65}" destId="{782F6356-AF13-43FE-82A1-440A88CD5F87}" srcOrd="1" destOrd="0" presId="urn:microsoft.com/office/officeart/2005/8/layout/vList2"/>
    <dgm:cxn modelId="{817AF243-0CF1-4704-8E9C-07F3AA2F25F9}" type="presParOf" srcId="{D0A75E34-2510-4C01-A1D2-2E21EFF35F65}" destId="{BFA5AE2D-368C-4D82-ACA7-850F3748B01C}" srcOrd="2" destOrd="0" presId="urn:microsoft.com/office/officeart/2005/8/layout/vList2"/>
    <dgm:cxn modelId="{1F674671-792F-451F-B0C2-AB39EDC415E7}" type="presParOf" srcId="{D0A75E34-2510-4C01-A1D2-2E21EFF35F65}" destId="{86C6AC80-F1CD-4CFF-BAB6-6FDD4531ACA9}" srcOrd="3" destOrd="0" presId="urn:microsoft.com/office/officeart/2005/8/layout/vList2"/>
    <dgm:cxn modelId="{8B1AF36E-DEDD-48BF-AC03-7B9BAF451450}" type="presParOf" srcId="{D0A75E34-2510-4C01-A1D2-2E21EFF35F65}" destId="{41C3D326-F52A-45C6-9AD4-BFD010DA6E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First, I uploaded the data set into an R notebook. I wanted to find out how many rows (5,850), and columns (15), I looked at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a:t>Next, I opened a Python notebook and continued to explore the data, looking at how many null values were present, the data types, etc. Then I created a correlation matrix to be able to have a cursory perusal of any correlations between factors. </a:t>
          </a:r>
          <a:endParaRPr lang="en-US"/>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the team had some interesting insights into the Netflix data set, they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dirty="0"/>
            <a:t>They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dirty="0"/>
            <a:t>They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dirty="0"/>
            <a:t>Once they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AA6AA48-A192-4A99-8239-CA816D96E5A6}">
      <dgm:prSet/>
      <dgm:spPr/>
      <dgm:t>
        <a:bodyPr/>
        <a:lstStyle/>
        <a:p>
          <a:r>
            <a:rPr lang="en-US" dirty="0"/>
            <a:t>The team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580A96-95E2-4D48-950D-4DAF8058B309}"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EF0DC95D-7C68-4B50-A418-4F072A8EE4B7}">
      <dgm:prSet/>
      <dgm:spPr/>
      <dgm:t>
        <a:bodyPr/>
        <a:lstStyle/>
        <a:p>
          <a:r>
            <a:rPr lang="en-US"/>
            <a:t>Netflix content intended for more mature audiences garner higher popularity ratings than Netflix’s content for a younger or family audience. </a:t>
          </a:r>
        </a:p>
      </dgm:t>
    </dgm:pt>
    <dgm:pt modelId="{A7EF7131-0D6A-4A8B-A4AB-D35689F6AF26}" type="parTrans" cxnId="{2D5211AA-D1EC-4DCC-9354-23EA3168012D}">
      <dgm:prSet/>
      <dgm:spPr/>
      <dgm:t>
        <a:bodyPr/>
        <a:lstStyle/>
        <a:p>
          <a:endParaRPr lang="en-US"/>
        </a:p>
      </dgm:t>
    </dgm:pt>
    <dgm:pt modelId="{9FABD363-FD00-408D-9E76-1A7FD5255CDE}" type="sibTrans" cxnId="{2D5211AA-D1EC-4DCC-9354-23EA3168012D}">
      <dgm:prSet/>
      <dgm:spPr/>
      <dgm:t>
        <a:bodyPr/>
        <a:lstStyle/>
        <a:p>
          <a:endParaRPr lang="en-US"/>
        </a:p>
      </dgm:t>
    </dgm:pt>
    <dgm:pt modelId="{2F03ECB2-C05D-4766-9E0F-E0BF23A59789}">
      <dgm:prSet/>
      <dgm:spPr/>
      <dgm:t>
        <a:bodyPr/>
        <a:lstStyle/>
        <a:p>
          <a:r>
            <a:rPr lang="en-US"/>
            <a:t>Netflix television shows were significantly longer in the 1990’s than in recent decades. </a:t>
          </a:r>
        </a:p>
      </dgm:t>
    </dgm:pt>
    <dgm:pt modelId="{B08AE048-552F-4C2A-A62B-E12C73C0BE94}" type="parTrans" cxnId="{C4E3AD5B-DB54-47A7-8CC8-BD15D8F6FF12}">
      <dgm:prSet/>
      <dgm:spPr/>
      <dgm:t>
        <a:bodyPr/>
        <a:lstStyle/>
        <a:p>
          <a:endParaRPr lang="en-US"/>
        </a:p>
      </dgm:t>
    </dgm:pt>
    <dgm:pt modelId="{46CE5056-5443-477E-9DF2-C79BBA799668}" type="sibTrans" cxnId="{C4E3AD5B-DB54-47A7-8CC8-BD15D8F6FF12}">
      <dgm:prSet/>
      <dgm:spPr/>
      <dgm:t>
        <a:bodyPr/>
        <a:lstStyle/>
        <a:p>
          <a:endParaRPr lang="en-US"/>
        </a:p>
      </dgm:t>
    </dgm:pt>
    <dgm:pt modelId="{B098334D-A4FC-4D95-9002-F20E3AF6D2A2}">
      <dgm:prSet/>
      <dgm:spPr/>
      <dgm:t>
        <a:bodyPr/>
        <a:lstStyle/>
        <a:p>
          <a:r>
            <a:rPr lang="en-US"/>
            <a:t>Netflix movie times have decreased significantly since 2010. </a:t>
          </a:r>
        </a:p>
      </dgm:t>
    </dgm:pt>
    <dgm:pt modelId="{9A7A4B69-9C2A-40BE-B6E1-A4E9941099F2}" type="parTrans" cxnId="{2B4E86F6-D7E1-4013-9F27-AA683E9A8E01}">
      <dgm:prSet/>
      <dgm:spPr/>
      <dgm:t>
        <a:bodyPr/>
        <a:lstStyle/>
        <a:p>
          <a:endParaRPr lang="en-US"/>
        </a:p>
      </dgm:t>
    </dgm:pt>
    <dgm:pt modelId="{516C6802-4574-43EB-A8FA-6AB7D0D61817}" type="sibTrans" cxnId="{2B4E86F6-D7E1-4013-9F27-AA683E9A8E01}">
      <dgm:prSet/>
      <dgm:spPr/>
      <dgm:t>
        <a:bodyPr/>
        <a:lstStyle/>
        <a:p>
          <a:endParaRPr lang="en-US"/>
        </a:p>
      </dgm:t>
    </dgm:pt>
    <dgm:pt modelId="{66CBC5A7-F83E-4030-A851-27BA9059C81E}">
      <dgm:prSet/>
      <dgm:spPr/>
      <dgm:t>
        <a:bodyPr/>
        <a:lstStyle/>
        <a:p>
          <a:r>
            <a:rPr lang="en-US"/>
            <a:t>Television shows have shown a decrease in IMDB ratings in the last decade. </a:t>
          </a:r>
        </a:p>
      </dgm:t>
    </dgm:pt>
    <dgm:pt modelId="{11703718-B1FE-445F-8D48-293773C41202}" type="parTrans" cxnId="{A6DEE987-A14E-4520-9ED7-1D621B1B3E82}">
      <dgm:prSet/>
      <dgm:spPr/>
      <dgm:t>
        <a:bodyPr/>
        <a:lstStyle/>
        <a:p>
          <a:endParaRPr lang="en-US"/>
        </a:p>
      </dgm:t>
    </dgm:pt>
    <dgm:pt modelId="{57D945C2-50A8-4992-A322-7C2703315E37}" type="sibTrans" cxnId="{A6DEE987-A14E-4520-9ED7-1D621B1B3E82}">
      <dgm:prSet/>
      <dgm:spPr/>
      <dgm:t>
        <a:bodyPr/>
        <a:lstStyle/>
        <a:p>
          <a:endParaRPr lang="en-US"/>
        </a:p>
      </dgm:t>
    </dgm:pt>
    <dgm:pt modelId="{13456BF4-9B01-4B61-982F-2AC4C235ACF9}">
      <dgm:prSet/>
      <dgm:spPr/>
      <dgm:t>
        <a:bodyPr/>
        <a:lstStyle/>
        <a:p>
          <a:r>
            <a:rPr lang="en-US"/>
            <a:t>Movie IMDB ratings have decreased in the last decade. </a:t>
          </a:r>
        </a:p>
      </dgm:t>
    </dgm:pt>
    <dgm:pt modelId="{1BD3CFE1-C052-4E90-8BC4-8C1CA33638A1}" type="parTrans" cxnId="{94F417DC-CB98-457D-B16C-CB11CF372466}">
      <dgm:prSet/>
      <dgm:spPr/>
      <dgm:t>
        <a:bodyPr/>
        <a:lstStyle/>
        <a:p>
          <a:endParaRPr lang="en-US"/>
        </a:p>
      </dgm:t>
    </dgm:pt>
    <dgm:pt modelId="{41FAF8BE-D5DD-45E8-AA45-6562FB7BA452}" type="sibTrans" cxnId="{94F417DC-CB98-457D-B16C-CB11CF372466}">
      <dgm:prSet/>
      <dgm:spPr/>
      <dgm:t>
        <a:bodyPr/>
        <a:lstStyle/>
        <a:p>
          <a:endParaRPr lang="en-US"/>
        </a:p>
      </dgm:t>
    </dgm:pt>
    <dgm:pt modelId="{B4212682-39DE-491D-99C1-1A7DDB17B940}">
      <dgm:prSet/>
      <dgm:spPr/>
      <dgm:t>
        <a:bodyPr/>
        <a:lstStyle/>
        <a:p>
          <a:r>
            <a:rPr lang="en-US"/>
            <a:t>The average IMDB rating for shows is on par with the competition but the IMDB ratings for movies is significantly lower than the competition. </a:t>
          </a:r>
        </a:p>
      </dgm:t>
    </dgm:pt>
    <dgm:pt modelId="{E444D236-63C7-4B0B-A4F3-0282D93649CE}" type="parTrans" cxnId="{0EEAE2FB-05F3-449C-8F39-0558AF9E2917}">
      <dgm:prSet/>
      <dgm:spPr/>
      <dgm:t>
        <a:bodyPr/>
        <a:lstStyle/>
        <a:p>
          <a:endParaRPr lang="en-US"/>
        </a:p>
      </dgm:t>
    </dgm:pt>
    <dgm:pt modelId="{41CEBF29-903B-4A3E-BA22-C30BC7872218}" type="sibTrans" cxnId="{0EEAE2FB-05F3-449C-8F39-0558AF9E2917}">
      <dgm:prSet/>
      <dgm:spPr/>
      <dgm:t>
        <a:bodyPr/>
        <a:lstStyle/>
        <a:p>
          <a:endParaRPr lang="en-US"/>
        </a:p>
      </dgm:t>
    </dgm:pt>
    <dgm:pt modelId="{2E805326-7102-4164-8EC2-AE3DEA0EF7FE}" type="pres">
      <dgm:prSet presAssocID="{AB580A96-95E2-4D48-950D-4DAF8058B309}" presName="diagram" presStyleCnt="0">
        <dgm:presLayoutVars>
          <dgm:dir/>
          <dgm:resizeHandles val="exact"/>
        </dgm:presLayoutVars>
      </dgm:prSet>
      <dgm:spPr/>
    </dgm:pt>
    <dgm:pt modelId="{01F09C87-5903-4D28-BAC0-20A02B3E0FC8}" type="pres">
      <dgm:prSet presAssocID="{EF0DC95D-7C68-4B50-A418-4F072A8EE4B7}" presName="node" presStyleLbl="node1" presStyleIdx="0" presStyleCnt="6">
        <dgm:presLayoutVars>
          <dgm:bulletEnabled val="1"/>
        </dgm:presLayoutVars>
      </dgm:prSet>
      <dgm:spPr/>
    </dgm:pt>
    <dgm:pt modelId="{6CD89C8E-07DB-4530-8103-1CFAABA637BB}" type="pres">
      <dgm:prSet presAssocID="{9FABD363-FD00-408D-9E76-1A7FD5255CDE}" presName="sibTrans" presStyleCnt="0"/>
      <dgm:spPr/>
    </dgm:pt>
    <dgm:pt modelId="{D385806B-A245-4CE6-BF15-24F2F23AA3E1}" type="pres">
      <dgm:prSet presAssocID="{2F03ECB2-C05D-4766-9E0F-E0BF23A59789}" presName="node" presStyleLbl="node1" presStyleIdx="1" presStyleCnt="6">
        <dgm:presLayoutVars>
          <dgm:bulletEnabled val="1"/>
        </dgm:presLayoutVars>
      </dgm:prSet>
      <dgm:spPr/>
    </dgm:pt>
    <dgm:pt modelId="{5333F86D-5D1D-4C11-AC26-4F569F91993E}" type="pres">
      <dgm:prSet presAssocID="{46CE5056-5443-477E-9DF2-C79BBA799668}" presName="sibTrans" presStyleCnt="0"/>
      <dgm:spPr/>
    </dgm:pt>
    <dgm:pt modelId="{85FCFF8C-A3BE-4074-A3DC-AB2DDCA69842}" type="pres">
      <dgm:prSet presAssocID="{B098334D-A4FC-4D95-9002-F20E3AF6D2A2}" presName="node" presStyleLbl="node1" presStyleIdx="2" presStyleCnt="6">
        <dgm:presLayoutVars>
          <dgm:bulletEnabled val="1"/>
        </dgm:presLayoutVars>
      </dgm:prSet>
      <dgm:spPr/>
    </dgm:pt>
    <dgm:pt modelId="{4718CB48-C786-468F-A097-BBECB269F1D7}" type="pres">
      <dgm:prSet presAssocID="{516C6802-4574-43EB-A8FA-6AB7D0D61817}" presName="sibTrans" presStyleCnt="0"/>
      <dgm:spPr/>
    </dgm:pt>
    <dgm:pt modelId="{F8265627-E32D-42D1-94C7-DBA1CBE688A7}" type="pres">
      <dgm:prSet presAssocID="{66CBC5A7-F83E-4030-A851-27BA9059C81E}" presName="node" presStyleLbl="node1" presStyleIdx="3" presStyleCnt="6">
        <dgm:presLayoutVars>
          <dgm:bulletEnabled val="1"/>
        </dgm:presLayoutVars>
      </dgm:prSet>
      <dgm:spPr/>
    </dgm:pt>
    <dgm:pt modelId="{7ADD1E95-B639-4DA6-8F40-D5F877FEBFA1}" type="pres">
      <dgm:prSet presAssocID="{57D945C2-50A8-4992-A322-7C2703315E37}" presName="sibTrans" presStyleCnt="0"/>
      <dgm:spPr/>
    </dgm:pt>
    <dgm:pt modelId="{130B684E-D100-45F8-854F-974D34734833}" type="pres">
      <dgm:prSet presAssocID="{13456BF4-9B01-4B61-982F-2AC4C235ACF9}" presName="node" presStyleLbl="node1" presStyleIdx="4" presStyleCnt="6">
        <dgm:presLayoutVars>
          <dgm:bulletEnabled val="1"/>
        </dgm:presLayoutVars>
      </dgm:prSet>
      <dgm:spPr/>
    </dgm:pt>
    <dgm:pt modelId="{CCA1EE21-0D48-4F73-8732-E1F85FC8FC8A}" type="pres">
      <dgm:prSet presAssocID="{41FAF8BE-D5DD-45E8-AA45-6562FB7BA452}" presName="sibTrans" presStyleCnt="0"/>
      <dgm:spPr/>
    </dgm:pt>
    <dgm:pt modelId="{72221B48-F0A6-4087-B76A-784C09CEEB73}" type="pres">
      <dgm:prSet presAssocID="{B4212682-39DE-491D-99C1-1A7DDB17B940}" presName="node" presStyleLbl="node1" presStyleIdx="5" presStyleCnt="6">
        <dgm:presLayoutVars>
          <dgm:bulletEnabled val="1"/>
        </dgm:presLayoutVars>
      </dgm:prSet>
      <dgm:spPr/>
    </dgm:pt>
  </dgm:ptLst>
  <dgm:cxnLst>
    <dgm:cxn modelId="{B724FA0B-7AB2-410B-96B0-4F05B2A3CFF2}" type="presOf" srcId="{B4212682-39DE-491D-99C1-1A7DDB17B940}" destId="{72221B48-F0A6-4087-B76A-784C09CEEB73}" srcOrd="0" destOrd="0" presId="urn:microsoft.com/office/officeart/2005/8/layout/default"/>
    <dgm:cxn modelId="{581A4126-2877-4FA7-BA27-799EBB533399}" type="presOf" srcId="{66CBC5A7-F83E-4030-A851-27BA9059C81E}" destId="{F8265627-E32D-42D1-94C7-DBA1CBE688A7}" srcOrd="0" destOrd="0" presId="urn:microsoft.com/office/officeart/2005/8/layout/default"/>
    <dgm:cxn modelId="{C4E3AD5B-DB54-47A7-8CC8-BD15D8F6FF12}" srcId="{AB580A96-95E2-4D48-950D-4DAF8058B309}" destId="{2F03ECB2-C05D-4766-9E0F-E0BF23A59789}" srcOrd="1" destOrd="0" parTransId="{B08AE048-552F-4C2A-A62B-E12C73C0BE94}" sibTransId="{46CE5056-5443-477E-9DF2-C79BBA799668}"/>
    <dgm:cxn modelId="{B57A7465-588F-4E3B-90E2-62BC77D9FE83}" type="presOf" srcId="{EF0DC95D-7C68-4B50-A418-4F072A8EE4B7}" destId="{01F09C87-5903-4D28-BAC0-20A02B3E0FC8}" srcOrd="0" destOrd="0" presId="urn:microsoft.com/office/officeart/2005/8/layout/default"/>
    <dgm:cxn modelId="{A5D2E969-443D-4B70-8196-09D5731B7F75}" type="presOf" srcId="{B098334D-A4FC-4D95-9002-F20E3AF6D2A2}" destId="{85FCFF8C-A3BE-4074-A3DC-AB2DDCA69842}" srcOrd="0" destOrd="0" presId="urn:microsoft.com/office/officeart/2005/8/layout/default"/>
    <dgm:cxn modelId="{4B837E4B-1B8F-4817-8A48-5A7DBDB84E76}" type="presOf" srcId="{AB580A96-95E2-4D48-950D-4DAF8058B309}" destId="{2E805326-7102-4164-8EC2-AE3DEA0EF7FE}" srcOrd="0" destOrd="0" presId="urn:microsoft.com/office/officeart/2005/8/layout/default"/>
    <dgm:cxn modelId="{DA45466E-E3E6-4969-988A-D02981D3CCAA}" type="presOf" srcId="{13456BF4-9B01-4B61-982F-2AC4C235ACF9}" destId="{130B684E-D100-45F8-854F-974D34734833}" srcOrd="0" destOrd="0" presId="urn:microsoft.com/office/officeart/2005/8/layout/default"/>
    <dgm:cxn modelId="{8DCD5F82-B578-43A1-BB4C-BD9B3A584377}" type="presOf" srcId="{2F03ECB2-C05D-4766-9E0F-E0BF23A59789}" destId="{D385806B-A245-4CE6-BF15-24F2F23AA3E1}" srcOrd="0" destOrd="0" presId="urn:microsoft.com/office/officeart/2005/8/layout/default"/>
    <dgm:cxn modelId="{A6DEE987-A14E-4520-9ED7-1D621B1B3E82}" srcId="{AB580A96-95E2-4D48-950D-4DAF8058B309}" destId="{66CBC5A7-F83E-4030-A851-27BA9059C81E}" srcOrd="3" destOrd="0" parTransId="{11703718-B1FE-445F-8D48-293773C41202}" sibTransId="{57D945C2-50A8-4992-A322-7C2703315E37}"/>
    <dgm:cxn modelId="{2D5211AA-D1EC-4DCC-9354-23EA3168012D}" srcId="{AB580A96-95E2-4D48-950D-4DAF8058B309}" destId="{EF0DC95D-7C68-4B50-A418-4F072A8EE4B7}" srcOrd="0" destOrd="0" parTransId="{A7EF7131-0D6A-4A8B-A4AB-D35689F6AF26}" sibTransId="{9FABD363-FD00-408D-9E76-1A7FD5255CDE}"/>
    <dgm:cxn modelId="{94F417DC-CB98-457D-B16C-CB11CF372466}" srcId="{AB580A96-95E2-4D48-950D-4DAF8058B309}" destId="{13456BF4-9B01-4B61-982F-2AC4C235ACF9}" srcOrd="4" destOrd="0" parTransId="{1BD3CFE1-C052-4E90-8BC4-8C1CA33638A1}" sibTransId="{41FAF8BE-D5DD-45E8-AA45-6562FB7BA452}"/>
    <dgm:cxn modelId="{2B4E86F6-D7E1-4013-9F27-AA683E9A8E01}" srcId="{AB580A96-95E2-4D48-950D-4DAF8058B309}" destId="{B098334D-A4FC-4D95-9002-F20E3AF6D2A2}" srcOrd="2" destOrd="0" parTransId="{9A7A4B69-9C2A-40BE-B6E1-A4E9941099F2}" sibTransId="{516C6802-4574-43EB-A8FA-6AB7D0D61817}"/>
    <dgm:cxn modelId="{0EEAE2FB-05F3-449C-8F39-0558AF9E2917}" srcId="{AB580A96-95E2-4D48-950D-4DAF8058B309}" destId="{B4212682-39DE-491D-99C1-1A7DDB17B940}" srcOrd="5" destOrd="0" parTransId="{E444D236-63C7-4B0B-A4F3-0282D93649CE}" sibTransId="{41CEBF29-903B-4A3E-BA22-C30BC7872218}"/>
    <dgm:cxn modelId="{909A2F44-06CF-4532-8F25-DB37B8C302A9}" type="presParOf" srcId="{2E805326-7102-4164-8EC2-AE3DEA0EF7FE}" destId="{01F09C87-5903-4D28-BAC0-20A02B3E0FC8}" srcOrd="0" destOrd="0" presId="urn:microsoft.com/office/officeart/2005/8/layout/default"/>
    <dgm:cxn modelId="{96A573C3-47D9-475A-B2FB-91B37D9533F0}" type="presParOf" srcId="{2E805326-7102-4164-8EC2-AE3DEA0EF7FE}" destId="{6CD89C8E-07DB-4530-8103-1CFAABA637BB}" srcOrd="1" destOrd="0" presId="urn:microsoft.com/office/officeart/2005/8/layout/default"/>
    <dgm:cxn modelId="{9256E442-FF3B-440B-BD8F-E866E9553C47}" type="presParOf" srcId="{2E805326-7102-4164-8EC2-AE3DEA0EF7FE}" destId="{D385806B-A245-4CE6-BF15-24F2F23AA3E1}" srcOrd="2" destOrd="0" presId="urn:microsoft.com/office/officeart/2005/8/layout/default"/>
    <dgm:cxn modelId="{CFCBF53F-CC9A-4F4C-BED9-508401008472}" type="presParOf" srcId="{2E805326-7102-4164-8EC2-AE3DEA0EF7FE}" destId="{5333F86D-5D1D-4C11-AC26-4F569F91993E}" srcOrd="3" destOrd="0" presId="urn:microsoft.com/office/officeart/2005/8/layout/default"/>
    <dgm:cxn modelId="{92D226B4-E63A-4F92-9164-E6A92DE62013}" type="presParOf" srcId="{2E805326-7102-4164-8EC2-AE3DEA0EF7FE}" destId="{85FCFF8C-A3BE-4074-A3DC-AB2DDCA69842}" srcOrd="4" destOrd="0" presId="urn:microsoft.com/office/officeart/2005/8/layout/default"/>
    <dgm:cxn modelId="{C8A39B55-9397-4AB9-A933-84E526037203}" type="presParOf" srcId="{2E805326-7102-4164-8EC2-AE3DEA0EF7FE}" destId="{4718CB48-C786-468F-A097-BBECB269F1D7}" srcOrd="5" destOrd="0" presId="urn:microsoft.com/office/officeart/2005/8/layout/default"/>
    <dgm:cxn modelId="{C723F3B6-8BB2-4562-9D3B-6FE0924850DB}" type="presParOf" srcId="{2E805326-7102-4164-8EC2-AE3DEA0EF7FE}" destId="{F8265627-E32D-42D1-94C7-DBA1CBE688A7}" srcOrd="6" destOrd="0" presId="urn:microsoft.com/office/officeart/2005/8/layout/default"/>
    <dgm:cxn modelId="{8D827938-D932-4E15-9DB3-BE65D682C0F2}" type="presParOf" srcId="{2E805326-7102-4164-8EC2-AE3DEA0EF7FE}" destId="{7ADD1E95-B639-4DA6-8F40-D5F877FEBFA1}" srcOrd="7" destOrd="0" presId="urn:microsoft.com/office/officeart/2005/8/layout/default"/>
    <dgm:cxn modelId="{9DAEF96B-ADF7-4763-A51F-1FAC02C42B69}" type="presParOf" srcId="{2E805326-7102-4164-8EC2-AE3DEA0EF7FE}" destId="{130B684E-D100-45F8-854F-974D34734833}" srcOrd="8" destOrd="0" presId="urn:microsoft.com/office/officeart/2005/8/layout/default"/>
    <dgm:cxn modelId="{666B7598-D485-43AB-9961-5D511F29B480}" type="presParOf" srcId="{2E805326-7102-4164-8EC2-AE3DEA0EF7FE}" destId="{CCA1EE21-0D48-4F73-8732-E1F85FC8FC8A}" srcOrd="9" destOrd="0" presId="urn:microsoft.com/office/officeart/2005/8/layout/default"/>
    <dgm:cxn modelId="{14911FF7-B0BE-4D74-B1C5-10A5F6FF436A}" type="presParOf" srcId="{2E805326-7102-4164-8EC2-AE3DEA0EF7FE}" destId="{72221B48-F0A6-4087-B76A-784C09CEEB7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371A9-202D-4462-A175-1054A9CF775A}">
      <dsp:nvSpPr>
        <dsp:cNvPr id="0" name=""/>
        <dsp:cNvSpPr/>
      </dsp:nvSpPr>
      <dsp:spPr>
        <a:xfrm rot="5400000">
          <a:off x="2301068" y="444649"/>
          <a:ext cx="3919637" cy="4010247"/>
        </a:xfrm>
        <a:prstGeom prst="round2Same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Scientist at heart</a:t>
          </a:r>
        </a:p>
        <a:p>
          <a:pPr marL="228600" lvl="1" indent="-228600" algn="l" defTabSz="933450">
            <a:lnSpc>
              <a:spcPct val="90000"/>
            </a:lnSpc>
            <a:spcBef>
              <a:spcPct val="0"/>
            </a:spcBef>
            <a:spcAft>
              <a:spcPct val="15000"/>
            </a:spcAft>
            <a:buChar char="•"/>
          </a:pPr>
          <a:r>
            <a:rPr lang="en-US" sz="2100" kern="1200"/>
            <a:t>Life-long learner</a:t>
          </a:r>
        </a:p>
        <a:p>
          <a:pPr marL="228600" lvl="1" indent="-228600" algn="l" defTabSz="933450">
            <a:lnSpc>
              <a:spcPct val="90000"/>
            </a:lnSpc>
            <a:spcBef>
              <a:spcPct val="0"/>
            </a:spcBef>
            <a:spcAft>
              <a:spcPct val="15000"/>
            </a:spcAft>
            <a:buChar char="•"/>
          </a:pPr>
          <a:r>
            <a:rPr lang="en-US" sz="2100" kern="1200"/>
            <a:t>Excellent Soft Skills </a:t>
          </a:r>
        </a:p>
        <a:p>
          <a:pPr marL="228600" lvl="1" indent="-228600" algn="l" defTabSz="933450">
            <a:lnSpc>
              <a:spcPct val="90000"/>
            </a:lnSpc>
            <a:spcBef>
              <a:spcPct val="0"/>
            </a:spcBef>
            <a:spcAft>
              <a:spcPct val="15000"/>
            </a:spcAft>
            <a:buChar char="•"/>
          </a:pPr>
          <a:r>
            <a:rPr lang="en-US" sz="2100" kern="1200"/>
            <a:t>Background starting and managing small businesses </a:t>
          </a:r>
        </a:p>
        <a:p>
          <a:pPr marL="228600" lvl="1" indent="-228600" algn="l" defTabSz="933450">
            <a:lnSpc>
              <a:spcPct val="90000"/>
            </a:lnSpc>
            <a:spcBef>
              <a:spcPct val="0"/>
            </a:spcBef>
            <a:spcAft>
              <a:spcPct val="15000"/>
            </a:spcAft>
            <a:buChar char="•"/>
          </a:pPr>
          <a:r>
            <a:rPr lang="en-US" sz="2100" kern="1200" dirty="0"/>
            <a:t>Curated and ran successful marketing campaigns for several companies. </a:t>
          </a:r>
        </a:p>
        <a:p>
          <a:pPr marL="228600" lvl="1" indent="-228600" algn="l" defTabSz="933450">
            <a:lnSpc>
              <a:spcPct val="90000"/>
            </a:lnSpc>
            <a:spcBef>
              <a:spcPct val="0"/>
            </a:spcBef>
            <a:spcAft>
              <a:spcPct val="15000"/>
            </a:spcAft>
            <a:buChar char="•"/>
          </a:pPr>
          <a:r>
            <a:rPr lang="en-US" sz="2100" kern="1200"/>
            <a:t>Enthusiastic and excited about data and the way it can impact the world. </a:t>
          </a:r>
        </a:p>
      </dsp:txBody>
      <dsp:txXfrm rot="-5400000">
        <a:off x="2255764" y="681295"/>
        <a:ext cx="3818906" cy="3536955"/>
      </dsp:txXfrm>
    </dsp:sp>
    <dsp:sp modelId="{EE306A78-10FE-4B40-BE21-3C4F3A93BAA5}">
      <dsp:nvSpPr>
        <dsp:cNvPr id="0" name=""/>
        <dsp:cNvSpPr/>
      </dsp:nvSpPr>
      <dsp:spPr>
        <a:xfrm>
          <a:off x="0" y="0"/>
          <a:ext cx="2255763" cy="4899547"/>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0117" y="110117"/>
        <a:ext cx="2035529" cy="4679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BD23D-F40D-49F2-B03D-90DBC6A83BF7}">
      <dsp:nvSpPr>
        <dsp:cNvPr id="0" name=""/>
        <dsp:cNvSpPr/>
      </dsp:nvSpPr>
      <dsp:spPr>
        <a:xfrm>
          <a:off x="0" y="446475"/>
          <a:ext cx="10353675" cy="89643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Overall streaming services </a:t>
          </a:r>
          <a:r>
            <a:rPr lang="en-US" sz="2300" b="1" kern="1200" dirty="0"/>
            <a:t>shows</a:t>
          </a:r>
          <a:r>
            <a:rPr lang="en-US" sz="2300" kern="1200" dirty="0"/>
            <a:t> scored significantly higher than </a:t>
          </a:r>
          <a:r>
            <a:rPr lang="en-US" sz="2300" b="1" kern="1200" dirty="0"/>
            <a:t>movies.</a:t>
          </a:r>
        </a:p>
      </dsp:txBody>
      <dsp:txXfrm>
        <a:off x="43761" y="490236"/>
        <a:ext cx="10266153" cy="808917"/>
      </dsp:txXfrm>
    </dsp:sp>
    <dsp:sp modelId="{BFA5AE2D-368C-4D82-ACA7-850F3748B01C}">
      <dsp:nvSpPr>
        <dsp:cNvPr id="0" name=""/>
        <dsp:cNvSpPr/>
      </dsp:nvSpPr>
      <dsp:spPr>
        <a:xfrm>
          <a:off x="0" y="1409155"/>
          <a:ext cx="10353675" cy="896439"/>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HBO has higher scores across shows, movies and overall than both Hulu and Netflix.</a:t>
          </a:r>
        </a:p>
      </dsp:txBody>
      <dsp:txXfrm>
        <a:off x="43761" y="1452916"/>
        <a:ext cx="10266153" cy="808917"/>
      </dsp:txXfrm>
    </dsp:sp>
    <dsp:sp modelId="{41C3D326-F52A-45C6-9AD4-BFD010DA6EB4}">
      <dsp:nvSpPr>
        <dsp:cNvPr id="0" name=""/>
        <dsp:cNvSpPr/>
      </dsp:nvSpPr>
      <dsp:spPr>
        <a:xfrm>
          <a:off x="0" y="2371834"/>
          <a:ext cx="10353675" cy="896439"/>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When looking at runtimes over all media forms through the decades Netflix and HBO both trend towards longer runtimes while Hulu is trending towards shorter runtimes.  </a:t>
          </a:r>
        </a:p>
      </dsp:txBody>
      <dsp:txXfrm>
        <a:off x="43761" y="2415595"/>
        <a:ext cx="10266153" cy="808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First, I uploaded the data set into an R notebook. I wanted to find out how many rows (5,850), and columns (15), I looked at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a:t>Next, I opened a Python notebook and continued to explore the data, looking at how many null values were present, the data types, etc. Then I created a correlation matrix to be able to have a cursory perusal of any correlations between factors. </a:t>
          </a:r>
          <a:endParaRPr lang="en-US" sz="1400" kern="1200"/>
        </a:p>
      </dsp:txBody>
      <dsp:txXfrm>
        <a:off x="1266845" y="1905613"/>
        <a:ext cx="4711226" cy="1096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Now that the team had some interesting insights into the Netflix data set, they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Once they found the mean IMDB scores for the combined data set for both movies and shows, it was time to compare!</a:t>
          </a:r>
        </a:p>
      </dsp:txBody>
      <dsp:txXfrm>
        <a:off x="0" y="3674660"/>
        <a:ext cx="6266011" cy="12248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team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09C87-5903-4D28-BAC0-20A02B3E0FC8}">
      <dsp:nvSpPr>
        <dsp:cNvPr id="0" name=""/>
        <dsp:cNvSpPr/>
      </dsp:nvSpPr>
      <dsp:spPr>
        <a:xfrm>
          <a:off x="606660"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content intended for more mature audiences garner higher popularity ratings than Netflix’s content for a younger or family audience. </a:t>
          </a:r>
        </a:p>
      </dsp:txBody>
      <dsp:txXfrm>
        <a:off x="606660" y="740"/>
        <a:ext cx="2856360" cy="1713816"/>
      </dsp:txXfrm>
    </dsp:sp>
    <dsp:sp modelId="{D385806B-A245-4CE6-BF15-24F2F23AA3E1}">
      <dsp:nvSpPr>
        <dsp:cNvPr id="0" name=""/>
        <dsp:cNvSpPr/>
      </dsp:nvSpPr>
      <dsp:spPr>
        <a:xfrm>
          <a:off x="3748657"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television shows were significantly longer in the 1990’s than in recent decades. </a:t>
          </a:r>
        </a:p>
      </dsp:txBody>
      <dsp:txXfrm>
        <a:off x="3748657" y="740"/>
        <a:ext cx="2856360" cy="1713816"/>
      </dsp:txXfrm>
    </dsp:sp>
    <dsp:sp modelId="{85FCFF8C-A3BE-4074-A3DC-AB2DDCA69842}">
      <dsp:nvSpPr>
        <dsp:cNvPr id="0" name=""/>
        <dsp:cNvSpPr/>
      </dsp:nvSpPr>
      <dsp:spPr>
        <a:xfrm>
          <a:off x="6890653"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movie times have decreased significantly since 2010. </a:t>
          </a:r>
        </a:p>
      </dsp:txBody>
      <dsp:txXfrm>
        <a:off x="6890653" y="740"/>
        <a:ext cx="2856360" cy="1713816"/>
      </dsp:txXfrm>
    </dsp:sp>
    <dsp:sp modelId="{F8265627-E32D-42D1-94C7-DBA1CBE688A7}">
      <dsp:nvSpPr>
        <dsp:cNvPr id="0" name=""/>
        <dsp:cNvSpPr/>
      </dsp:nvSpPr>
      <dsp:spPr>
        <a:xfrm>
          <a:off x="606660"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Television shows have shown a decrease in IMDB ratings in the last decade. </a:t>
          </a:r>
        </a:p>
      </dsp:txBody>
      <dsp:txXfrm>
        <a:off x="606660" y="2000193"/>
        <a:ext cx="2856360" cy="1713816"/>
      </dsp:txXfrm>
    </dsp:sp>
    <dsp:sp modelId="{130B684E-D100-45F8-854F-974D34734833}">
      <dsp:nvSpPr>
        <dsp:cNvPr id="0" name=""/>
        <dsp:cNvSpPr/>
      </dsp:nvSpPr>
      <dsp:spPr>
        <a:xfrm>
          <a:off x="3748657"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Movie IMDB ratings have decreased in the last decade. </a:t>
          </a:r>
        </a:p>
      </dsp:txBody>
      <dsp:txXfrm>
        <a:off x="3748657" y="2000193"/>
        <a:ext cx="2856360" cy="1713816"/>
      </dsp:txXfrm>
    </dsp:sp>
    <dsp:sp modelId="{72221B48-F0A6-4087-B76A-784C09CEEB73}">
      <dsp:nvSpPr>
        <dsp:cNvPr id="0" name=""/>
        <dsp:cNvSpPr/>
      </dsp:nvSpPr>
      <dsp:spPr>
        <a:xfrm>
          <a:off x="6890653"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average IMDB rating for shows is on par with the competition but the IMDB ratings for movies is significantly lower than the competition. </a:t>
          </a:r>
        </a:p>
      </dsp:txBody>
      <dsp:txXfrm>
        <a:off x="6890653" y="2000193"/>
        <a:ext cx="2856360" cy="17138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10.png"/><Relationship Id="rId10" Type="http://schemas.microsoft.com/office/2007/relationships/diagramDrawing" Target="../diagrams/drawing4.xml"/><Relationship Id="rId4" Type="http://schemas.openxmlformats.org/officeDocument/2006/relationships/image" Target="../media/image9.pn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a:p>
            <a:r>
              <a:rPr lang="en-US" sz="1800" dirty="0"/>
              <a:t>Caitlin McDaniel</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my 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I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pulled out only shows from the data set that had the selected ratings and chose to run a 1 way, between-subject ANOVA (analysis of variance) on the three ratings. I tested for all necessary assumptions and upon computing post hoc I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examined the means so that I could draw some conclusions. What I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lnSpcReduction="10000"/>
          </a:bodyPr>
          <a:lstStyle/>
          <a:p>
            <a:pPr rtl="0">
              <a:lnSpc>
                <a:spcPct val="100000"/>
              </a:lnSpc>
              <a:spcBef>
                <a:spcPts val="0"/>
              </a:spcBef>
            </a:pPr>
            <a:r>
              <a:rPr lang="en-US" sz="1600" b="0" i="0" u="none" strike="noStrike" dirty="0">
                <a:effectLst/>
                <a:latin typeface="Arial" panose="020B0604020202020204" pitchFamily="34" charset="0"/>
              </a:rPr>
              <a:t> The team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The team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dirty="0">
                <a:effectLst/>
                <a:latin typeface="Arial" panose="020B0604020202020204" pitchFamily="34" charset="0"/>
              </a:rPr>
              <a:t>They </a:t>
            </a:r>
            <a:r>
              <a:rPr lang="en-US" sz="1600" b="0" i="0" u="none" strike="noStrike" dirty="0">
                <a:effectLst/>
                <a:latin typeface="Arial" panose="020B0604020202020204" pitchFamily="34" charset="0"/>
              </a:rPr>
              <a:t>created a test for linearity that passed, which means that there is a linear relationship between the two ratings. Once all the assumptions were met, </a:t>
            </a:r>
            <a:r>
              <a:rPr lang="en-US" sz="1600" dirty="0">
                <a:effectLst/>
                <a:latin typeface="Arial" panose="020B0604020202020204" pitchFamily="34" charset="0"/>
              </a:rPr>
              <a:t>they were </a:t>
            </a:r>
            <a:r>
              <a:rPr lang="en-US" sz="1600" b="0" i="0" u="none" strike="noStrike" dirty="0">
                <a:effectLst/>
                <a:latin typeface="Arial" panose="020B0604020202020204" pitchFamily="34" charset="0"/>
              </a:rPr>
              <a:t>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the team began to work together, </a:t>
            </a:r>
            <a:r>
              <a:rPr lang="en-US" sz="3000" dirty="0"/>
              <a:t>they </a:t>
            </a:r>
            <a:r>
              <a:rPr lang="en-US" sz="3000" b="0" i="0" u="none" strike="noStrike" dirty="0"/>
              <a:t>decided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The team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a:t>
            </a:r>
            <a:r>
              <a:rPr lang="en-US" sz="2500" dirty="0">
                <a:effectLst/>
                <a:latin typeface="Arial" panose="020B0604020202020204" pitchFamily="34" charset="0"/>
              </a:rPr>
              <a:t>s</a:t>
            </a:r>
            <a:r>
              <a:rPr lang="en-US" sz="2500" b="0" i="0" u="none" strike="noStrike" dirty="0">
                <a:effectLst/>
                <a:latin typeface="Arial" panose="020B0604020202020204" pitchFamily="34" charset="0"/>
              </a:rPr>
              <a:t>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dirty="0">
                <a:effectLst/>
                <a:latin typeface="Arial" panose="020B0604020202020204" pitchFamily="34" charset="0"/>
              </a:rPr>
              <a:t>After considering the exploratory tests </a:t>
            </a:r>
            <a:r>
              <a:rPr lang="en-US" sz="3600" dirty="0">
                <a:effectLst/>
                <a:latin typeface="Arial" panose="020B0604020202020204" pitchFamily="34" charset="0"/>
              </a:rPr>
              <a:t>they</a:t>
            </a:r>
            <a:r>
              <a:rPr lang="en-US" sz="3600" b="0" i="0" u="none" strike="noStrike" dirty="0">
                <a:effectLst/>
                <a:latin typeface="Arial" panose="020B0604020202020204" pitchFamily="34" charset="0"/>
              </a:rPr>
              <a:t> decided to examine the following three questions:</a:t>
            </a:r>
            <a:endParaRPr lang="en-US" sz="3600" dirty="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the team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they needed to first explore the means of each and see how they compared to one another. The test for variance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they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5877-81C4-1BDB-9617-CA45D2232B03}"/>
              </a:ext>
            </a:extLst>
          </p:cNvPr>
          <p:cNvSpPr>
            <a:spLocks noGrp="1"/>
          </p:cNvSpPr>
          <p:nvPr>
            <p:ph type="title"/>
          </p:nvPr>
        </p:nvSpPr>
        <p:spPr>
          <a:xfrm>
            <a:off x="633743" y="609599"/>
            <a:ext cx="3413156" cy="5273675"/>
          </a:xfrm>
        </p:spPr>
        <p:txBody>
          <a:bodyPr>
            <a:normAutofit/>
          </a:bodyPr>
          <a:lstStyle/>
          <a:p>
            <a:r>
              <a:rPr lang="en-US" dirty="0"/>
              <a:t>About the Team- Summer Kenney</a:t>
            </a:r>
          </a:p>
        </p:txBody>
      </p:sp>
      <p:pic>
        <p:nvPicPr>
          <p:cNvPr id="14" name="Picture 13">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C6DBC44-8FC8-20BF-8811-54DE35AC9B35}"/>
              </a:ext>
            </a:extLst>
          </p:cNvPr>
          <p:cNvGraphicFramePr>
            <a:graphicFrameLocks noGrp="1"/>
          </p:cNvGraphicFramePr>
          <p:nvPr>
            <p:ph idx="1"/>
            <p:extLst>
              <p:ext uri="{D42A27DB-BD31-4B8C-83A1-F6EECF244321}">
                <p14:modId xmlns:p14="http://schemas.microsoft.com/office/powerpoint/2010/main" val="43939409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4323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they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320137030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93601530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22A98E-BF01-0E95-A267-EA7BCFCE853F}"/>
              </a:ext>
            </a:extLst>
          </p:cNvPr>
          <p:cNvSpPr txBox="1"/>
          <p:nvPr/>
        </p:nvSpPr>
        <p:spPr>
          <a:xfrm>
            <a:off x="913796" y="2247153"/>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movies scored lower than the overall average</a:t>
            </a:r>
          </a:p>
          <a:p>
            <a:pPr defTabSz="457200">
              <a:spcBef>
                <a:spcPct val="20000"/>
              </a:spcBef>
              <a:spcAft>
                <a:spcPts val="600"/>
              </a:spcAft>
              <a:buClr>
                <a:schemeClr val="tx2"/>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shows scored the same as the overall average. </a:t>
            </a:r>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4915348" y="729888"/>
            <a:ext cx="6633184" cy="4974888"/>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5BE4-8374-AAE5-1F4C-6F7D76045D4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Summary</a:t>
            </a:r>
          </a:p>
        </p:txBody>
      </p:sp>
      <p:graphicFrame>
        <p:nvGraphicFramePr>
          <p:cNvPr id="6" name="TextBox 3">
            <a:extLst>
              <a:ext uri="{FF2B5EF4-FFF2-40B4-BE49-F238E27FC236}">
                <a16:creationId xmlns:a16="http://schemas.microsoft.com/office/drawing/2014/main" id="{A232B3A0-E2C2-562C-221F-4F98B5AF1FF9}"/>
              </a:ext>
            </a:extLst>
          </p:cNvPr>
          <p:cNvGraphicFramePr/>
          <p:nvPr>
            <p:extLst>
              <p:ext uri="{D42A27DB-BD31-4B8C-83A1-F6EECF244321}">
                <p14:modId xmlns:p14="http://schemas.microsoft.com/office/powerpoint/2010/main" val="21384134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855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a:t>Conclusion</a:t>
            </a:r>
            <a:endParaRPr lang="en-US" sz="3600" dirty="0"/>
          </a:p>
        </p:txBody>
      </p:sp>
      <p:cxnSp>
        <p:nvCxnSpPr>
          <p:cNvPr id="22" name="Straight Connector 16">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sz="2000"/>
              <a:t>Netflix seems to be dipping in popularity overall, as seen by their IMDB scores being on par or less than HBO and Hulu, as well, as the unprecedented dip in their overall subscribers in 2022. </a:t>
            </a:r>
          </a:p>
          <a:p>
            <a:pPr>
              <a:lnSpc>
                <a:spcPct val="100000"/>
              </a:lnSpc>
            </a:pPr>
            <a:r>
              <a:rPr lang="en-US" sz="2000"/>
              <a:t>While still widely used and very popular Netflix will need to work to adapt to the increased competition form competing streaming services.</a:t>
            </a:r>
          </a:p>
          <a:p>
            <a:pPr>
              <a:lnSpc>
                <a:spcPct val="100000"/>
              </a:lnSpc>
            </a:pPr>
            <a:r>
              <a:rPr lang="en-US" sz="2000"/>
              <a:t>Focusing on shows for mature audiences, and focusing on movies over television would play into Netflix’s strengths </a:t>
            </a:r>
          </a:p>
          <a:p>
            <a:pPr>
              <a:lnSpc>
                <a:spcPct val="100000"/>
              </a:lnSpc>
            </a:pPr>
            <a:r>
              <a:rPr lang="en-US" sz="2000"/>
              <a:t>Reworking their programming for children and families as well as their movie selection could help to raise scores that are low.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965196"/>
            <a:ext cx="3153952" cy="1329769"/>
          </a:xfrm>
        </p:spPr>
        <p:txBody>
          <a:bodyPr>
            <a:normAutofit/>
          </a:bodyPr>
          <a:lstStyle/>
          <a:p>
            <a:pPr algn="l"/>
            <a:r>
              <a:rPr lang="en-US" sz="2800"/>
              <a:t>Data Set Exploration</a:t>
            </a:r>
          </a:p>
        </p:txBody>
      </p:sp>
      <p:sp>
        <p:nvSpPr>
          <p:cNvPr id="3" name="Content Placeholder 2">
            <a:extLst>
              <a:ext uri="{FF2B5EF4-FFF2-40B4-BE49-F238E27FC236}">
                <a16:creationId xmlns:a16="http://schemas.microsoft.com/office/drawing/2014/main" id="{4CC920DF-D70A-D04B-9CF3-24274995169B}"/>
              </a:ext>
            </a:extLst>
          </p:cNvPr>
          <p:cNvSpPr>
            <a:spLocks noGrp="1"/>
          </p:cNvSpPr>
          <p:nvPr>
            <p:ph idx="1"/>
          </p:nvPr>
        </p:nvSpPr>
        <p:spPr>
          <a:xfrm>
            <a:off x="913796" y="2450353"/>
            <a:ext cx="3153952" cy="3340847"/>
          </a:xfrm>
        </p:spPr>
        <p:txBody>
          <a:bodyPr>
            <a:normAutofit/>
          </a:bodyPr>
          <a:lstStyle/>
          <a:p>
            <a:r>
              <a:rPr lang="en-US" sz="1800"/>
              <a:t>First, I installed and opened binary packages such as dplyr, ggplot, rcompanion, and many more.</a:t>
            </a:r>
          </a:p>
          <a:p>
            <a:r>
              <a:rPr lang="en-US" sz="1800"/>
              <a:t>Then I uploaded the dataset in Jupyter Notebook (r)</a:t>
            </a:r>
          </a:p>
          <a:p>
            <a:r>
              <a:rPr lang="en-US" sz="1800"/>
              <a:t>I also viewed the dataset which showed a data frame of 5850 x 15</a:t>
            </a:r>
          </a:p>
        </p:txBody>
      </p:sp>
      <p:sp>
        <p:nvSpPr>
          <p:cNvPr id="15"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3C0446F-2477-494A-B927-CEF1ED60B3C2}"/>
              </a:ext>
            </a:extLst>
          </p:cNvPr>
          <p:cNvPicPr>
            <a:picLocks noChangeAspect="1"/>
          </p:cNvPicPr>
          <p:nvPr/>
        </p:nvPicPr>
        <p:blipFill>
          <a:blip r:embed="rId3"/>
          <a:stretch>
            <a:fillRect/>
          </a:stretch>
        </p:blipFill>
        <p:spPr>
          <a:xfrm>
            <a:off x="5120640" y="2298818"/>
            <a:ext cx="5676236" cy="2114397"/>
          </a:xfrm>
          <a:prstGeom prst="rect">
            <a:avLst/>
          </a:prstGeom>
        </p:spPr>
      </p:pic>
    </p:spTree>
    <p:extLst>
      <p:ext uri="{BB962C8B-B14F-4D97-AF65-F5344CB8AC3E}">
        <p14:creationId xmlns:p14="http://schemas.microsoft.com/office/powerpoint/2010/main" val="23040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5" name="Picture 4" descr="Graphical user interface, text, application, email&#10;&#10;Description automatically generated">
            <a:extLst>
              <a:ext uri="{FF2B5EF4-FFF2-40B4-BE49-F238E27FC236}">
                <a16:creationId xmlns:a16="http://schemas.microsoft.com/office/drawing/2014/main" id="{C08A509F-9D0E-B540-891E-4B8BB43B7A87}"/>
              </a:ext>
            </a:extLst>
          </p:cNvPr>
          <p:cNvPicPr>
            <a:picLocks noChangeAspect="1"/>
          </p:cNvPicPr>
          <p:nvPr/>
        </p:nvPicPr>
        <p:blipFill>
          <a:blip r:embed="rId2"/>
          <a:stretch>
            <a:fillRect/>
          </a:stretch>
        </p:blipFill>
        <p:spPr>
          <a:xfrm>
            <a:off x="4667228" y="4080965"/>
            <a:ext cx="5506433" cy="2266416"/>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223014" y="247277"/>
            <a:ext cx="3358084" cy="3544046"/>
          </a:xfrm>
        </p:spPr>
        <p:txBody>
          <a:bodyPr>
            <a:normAutofit/>
          </a:bodyPr>
          <a:lstStyle/>
          <a:p>
            <a:pPr marL="36900" indent="0">
              <a:buNone/>
            </a:pPr>
            <a:r>
              <a:rPr lang="en-US" sz="1800" dirty="0"/>
              <a:t>Perform a T-test using the combined data set's averages as mu and your data set's average as the sample mean.</a:t>
            </a:r>
          </a:p>
        </p:txBody>
      </p:sp>
      <p:pic>
        <p:nvPicPr>
          <p:cNvPr id="9" name="Picture 8" descr="Graphical user interface, text, application, email&#10;&#10;Description automatically generated">
            <a:extLst>
              <a:ext uri="{FF2B5EF4-FFF2-40B4-BE49-F238E27FC236}">
                <a16:creationId xmlns:a16="http://schemas.microsoft.com/office/drawing/2014/main" id="{1981C079-661A-6C4E-B262-D1F7834F9A3D}"/>
              </a:ext>
            </a:extLst>
          </p:cNvPr>
          <p:cNvPicPr>
            <a:picLocks noChangeAspect="1"/>
          </p:cNvPicPr>
          <p:nvPr/>
        </p:nvPicPr>
        <p:blipFill>
          <a:blip r:embed="rId3"/>
          <a:stretch>
            <a:fillRect/>
          </a:stretch>
        </p:blipFill>
        <p:spPr>
          <a:xfrm>
            <a:off x="6096000" y="657225"/>
            <a:ext cx="9247161" cy="5016583"/>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453767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1039905" y="845387"/>
            <a:ext cx="3470310" cy="1066689"/>
          </a:xfrm>
        </p:spPr>
        <p:txBody>
          <a:bodyPr anchor="b">
            <a:normAutofit/>
          </a:bodyPr>
          <a:lstStyle/>
          <a:p>
            <a:pPr algn="l"/>
            <a:r>
              <a:rPr lang="en-US" sz="2200" dirty="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1039905" y="2147862"/>
            <a:ext cx="3405573" cy="3499563"/>
          </a:xfrm>
        </p:spPr>
        <p:txBody>
          <a:bodyPr anchor="t">
            <a:normAutofit lnSpcReduction="10000"/>
          </a:bodyPr>
          <a:lstStyle/>
          <a:p>
            <a:r>
              <a:rPr lang="en-US" sz="1600" dirty="0"/>
              <a:t>First things first: I downloaded and installed the packages that I would be using.</a:t>
            </a:r>
          </a:p>
          <a:p>
            <a:r>
              <a:rPr lang="en-US" sz="1600" dirty="0"/>
              <a:t>The overall </a:t>
            </a:r>
            <a:r>
              <a:rPr lang="en-US" sz="1600" dirty="0" err="1"/>
              <a:t>MeansRunTime</a:t>
            </a:r>
            <a:r>
              <a:rPr lang="en-US" sz="1600" dirty="0"/>
              <a:t> for the 90’s is 96.57</a:t>
            </a:r>
          </a:p>
          <a:p>
            <a:r>
              <a:rPr lang="en-US" sz="1600" dirty="0"/>
              <a:t>00’s is  92.27</a:t>
            </a:r>
          </a:p>
          <a:p>
            <a:r>
              <a:rPr lang="en-US" sz="1600" dirty="0"/>
              <a:t>10’s is 76.29</a:t>
            </a:r>
          </a:p>
          <a:p>
            <a:r>
              <a:rPr lang="en-US" sz="1600" dirty="0"/>
              <a:t>There is a slight difference in the 90’s and 00’s. However </a:t>
            </a:r>
            <a:r>
              <a:rPr lang="en-US" sz="1600" dirty="0" err="1"/>
              <a:t>MeanRunTime</a:t>
            </a:r>
            <a:r>
              <a:rPr lang="en-US" sz="1600" dirty="0"/>
              <a:t> for MOVIE were lower in the 10’s</a:t>
            </a:r>
          </a:p>
        </p:txBody>
      </p:sp>
      <p:pic>
        <p:nvPicPr>
          <p:cNvPr id="7" name="Picture 6" descr="Graphical user interface, text, application, email&#10;&#10;Description automatically generated">
            <a:extLst>
              <a:ext uri="{FF2B5EF4-FFF2-40B4-BE49-F238E27FC236}">
                <a16:creationId xmlns:a16="http://schemas.microsoft.com/office/drawing/2014/main" id="{2C67198A-E45E-4546-B254-325C824F26B9}"/>
              </a:ext>
            </a:extLst>
          </p:cNvPr>
          <p:cNvPicPr>
            <a:picLocks noChangeAspect="1"/>
          </p:cNvPicPr>
          <p:nvPr/>
        </p:nvPicPr>
        <p:blipFill>
          <a:blip r:embed="rId3"/>
          <a:stretch>
            <a:fillRect/>
          </a:stretch>
        </p:blipFill>
        <p:spPr>
          <a:xfrm>
            <a:off x="4841917" y="85521"/>
            <a:ext cx="6440583" cy="258642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FD5F1BF-5695-3944-AF16-461F3CCDA6A1}"/>
              </a:ext>
            </a:extLst>
          </p:cNvPr>
          <p:cNvPicPr>
            <a:picLocks noChangeAspect="1"/>
          </p:cNvPicPr>
          <p:nvPr/>
        </p:nvPicPr>
        <p:blipFill>
          <a:blip r:embed="rId4"/>
          <a:stretch>
            <a:fillRect/>
          </a:stretch>
        </p:blipFill>
        <p:spPr>
          <a:xfrm>
            <a:off x="4841917" y="2631234"/>
            <a:ext cx="5559875" cy="223274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D6E9C9F8-E822-6F4C-87D4-636FC6FB660F}"/>
              </a:ext>
            </a:extLst>
          </p:cNvPr>
          <p:cNvPicPr>
            <a:picLocks noChangeAspect="1"/>
          </p:cNvPicPr>
          <p:nvPr/>
        </p:nvPicPr>
        <p:blipFill>
          <a:blip r:embed="rId5"/>
          <a:stretch>
            <a:fillRect/>
          </a:stretch>
        </p:blipFill>
        <p:spPr>
          <a:xfrm>
            <a:off x="5147954" y="4973599"/>
            <a:ext cx="4947800" cy="1986946"/>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924443" y="1023257"/>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40A905EE-45F9-C347-B7FA-9297823C8760}"/>
              </a:ext>
            </a:extLst>
          </p:cNvPr>
          <p:cNvPicPr>
            <a:picLocks noGrp="1" noChangeAspect="1"/>
          </p:cNvPicPr>
          <p:nvPr>
            <p:ph idx="1"/>
          </p:nvPr>
        </p:nvPicPr>
        <p:blipFill>
          <a:blip r:embed="rId2"/>
          <a:stretch>
            <a:fillRect/>
          </a:stretch>
        </p:blipFill>
        <p:spPr>
          <a:xfrm>
            <a:off x="3940782" y="320038"/>
            <a:ext cx="3593875" cy="1928594"/>
          </a:xfrm>
          <a:effectLst/>
        </p:spPr>
      </p:pic>
      <p:pic>
        <p:nvPicPr>
          <p:cNvPr id="7" name="Picture 6" descr="Graphical user interface, text, application, email&#10;&#10;Description automatically generated">
            <a:extLst>
              <a:ext uri="{FF2B5EF4-FFF2-40B4-BE49-F238E27FC236}">
                <a16:creationId xmlns:a16="http://schemas.microsoft.com/office/drawing/2014/main" id="{32AE1F04-1EB4-2B4E-8487-DA23B1C79B67}"/>
              </a:ext>
            </a:extLst>
          </p:cNvPr>
          <p:cNvPicPr>
            <a:picLocks noChangeAspect="1"/>
          </p:cNvPicPr>
          <p:nvPr/>
        </p:nvPicPr>
        <p:blipFill>
          <a:blip r:embed="rId3"/>
          <a:stretch>
            <a:fillRect/>
          </a:stretch>
        </p:blipFill>
        <p:spPr>
          <a:xfrm>
            <a:off x="5952701" y="1483328"/>
            <a:ext cx="3163911" cy="2170683"/>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1842E115-6CF1-D749-BB4E-368F0F65D373}"/>
              </a:ext>
            </a:extLst>
          </p:cNvPr>
          <p:cNvPicPr>
            <a:picLocks noChangeAspect="1"/>
          </p:cNvPicPr>
          <p:nvPr/>
        </p:nvPicPr>
        <p:blipFill>
          <a:blip r:embed="rId4"/>
          <a:stretch>
            <a:fillRect/>
          </a:stretch>
        </p:blipFill>
        <p:spPr>
          <a:xfrm>
            <a:off x="4657345" y="3478063"/>
            <a:ext cx="3327400" cy="2645072"/>
          </a:xfrm>
          <a:prstGeom prst="rect">
            <a:avLst/>
          </a:prstGeom>
        </p:spPr>
      </p:pic>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3FE28-690B-B066-86F1-8FAE80501F9E}"/>
              </a:ext>
            </a:extLst>
          </p:cNvPr>
          <p:cNvSpPr>
            <a:spLocks noGrp="1"/>
          </p:cNvSpPr>
          <p:nvPr>
            <p:ph type="title"/>
          </p:nvPr>
        </p:nvSpPr>
        <p:spPr>
          <a:xfrm>
            <a:off x="834013" y="1115568"/>
            <a:ext cx="3487616" cy="4626864"/>
          </a:xfrm>
        </p:spPr>
        <p:txBody>
          <a:bodyPr>
            <a:normAutofit/>
          </a:bodyPr>
          <a:lstStyle/>
          <a:p>
            <a:pPr algn="l"/>
            <a:r>
              <a:rPr lang="en-US" sz="3600"/>
              <a:t>Insights into Streaming Services</a:t>
            </a:r>
          </a:p>
        </p:txBody>
      </p:sp>
      <p:cxnSp>
        <p:nvCxnSpPr>
          <p:cNvPr id="22" name="Straight Connector 2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24033D-48A1-0F13-1A33-E0FA3D309B7A}"/>
              </a:ext>
            </a:extLst>
          </p:cNvPr>
          <p:cNvSpPr>
            <a:spLocks noGrp="1"/>
          </p:cNvSpPr>
          <p:nvPr>
            <p:ph idx="1"/>
          </p:nvPr>
        </p:nvSpPr>
        <p:spPr>
          <a:xfrm>
            <a:off x="5105398" y="1115568"/>
            <a:ext cx="6245352" cy="4626864"/>
          </a:xfrm>
        </p:spPr>
        <p:txBody>
          <a:bodyPr anchor="ctr">
            <a:normAutofit/>
          </a:bodyPr>
          <a:lstStyle/>
          <a:p>
            <a:r>
              <a:rPr lang="en-US" dirty="0"/>
              <a:t>Now that you have a thorough understanding of Netflix, Hulu and HBO we will examine how IMDB scores, and runtimes relate across the different streaming services. </a:t>
            </a:r>
          </a:p>
        </p:txBody>
      </p:sp>
    </p:spTree>
    <p:extLst>
      <p:ext uri="{BB962C8B-B14F-4D97-AF65-F5344CB8AC3E}">
        <p14:creationId xmlns:p14="http://schemas.microsoft.com/office/powerpoint/2010/main" val="18531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7FAF0-D75E-CE43-9C08-D2533699A08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Which Streaming Service is the Most Popular?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5C00A29B-6EF5-4777-17D3-7CB7AC902CBA}"/>
              </a:ext>
            </a:extLst>
          </p:cNvPr>
          <p:cNvPicPr>
            <a:picLocks noChangeAspect="1"/>
          </p:cNvPicPr>
          <p:nvPr/>
        </p:nvPicPr>
        <p:blipFill>
          <a:blip r:embed="rId3"/>
          <a:stretch>
            <a:fillRect/>
          </a:stretch>
        </p:blipFill>
        <p:spPr>
          <a:xfrm>
            <a:off x="5324315" y="1461240"/>
            <a:ext cx="6197668" cy="3935519"/>
          </a:xfrm>
          <a:prstGeom prst="rect">
            <a:avLst/>
          </a:prstGeom>
        </p:spPr>
      </p:pic>
      <p:sp>
        <p:nvSpPr>
          <p:cNvPr id="5" name="TextBox 4">
            <a:extLst>
              <a:ext uri="{FF2B5EF4-FFF2-40B4-BE49-F238E27FC236}">
                <a16:creationId xmlns:a16="http://schemas.microsoft.com/office/drawing/2014/main" id="{2BB763CE-495D-8CF3-817E-15DBF333C7FF}"/>
              </a:ext>
            </a:extLst>
          </p:cNvPr>
          <p:cNvSpPr txBox="1"/>
          <p:nvPr/>
        </p:nvSpPr>
        <p:spPr>
          <a:xfrm>
            <a:off x="6096000" y="5774635"/>
            <a:ext cx="1398104" cy="369332"/>
          </a:xfrm>
          <a:prstGeom prst="rect">
            <a:avLst/>
          </a:prstGeom>
          <a:noFill/>
        </p:spPr>
        <p:txBody>
          <a:bodyPr wrap="square" rtlCol="0">
            <a:spAutoFit/>
          </a:bodyPr>
          <a:lstStyle/>
          <a:p>
            <a:r>
              <a:rPr lang="en-US" dirty="0">
                <a:solidFill>
                  <a:schemeClr val="bg1"/>
                </a:solidFill>
              </a:rPr>
              <a:t>HBO</a:t>
            </a:r>
          </a:p>
        </p:txBody>
      </p:sp>
      <p:sp>
        <p:nvSpPr>
          <p:cNvPr id="7" name="TextBox 6">
            <a:extLst>
              <a:ext uri="{FF2B5EF4-FFF2-40B4-BE49-F238E27FC236}">
                <a16:creationId xmlns:a16="http://schemas.microsoft.com/office/drawing/2014/main" id="{2107F098-426E-4B30-13E2-CF32EBA1536E}"/>
              </a:ext>
            </a:extLst>
          </p:cNvPr>
          <p:cNvSpPr txBox="1"/>
          <p:nvPr/>
        </p:nvSpPr>
        <p:spPr>
          <a:xfrm>
            <a:off x="8057552" y="5742369"/>
            <a:ext cx="1398104" cy="369332"/>
          </a:xfrm>
          <a:prstGeom prst="rect">
            <a:avLst/>
          </a:prstGeom>
          <a:noFill/>
        </p:spPr>
        <p:txBody>
          <a:bodyPr wrap="square" rtlCol="0">
            <a:spAutoFit/>
          </a:bodyPr>
          <a:lstStyle/>
          <a:p>
            <a:r>
              <a:rPr lang="en-US" dirty="0">
                <a:solidFill>
                  <a:schemeClr val="bg1"/>
                </a:solidFill>
              </a:rPr>
              <a:t>  HULU</a:t>
            </a:r>
          </a:p>
        </p:txBody>
      </p:sp>
      <p:sp>
        <p:nvSpPr>
          <p:cNvPr id="10" name="TextBox 9">
            <a:extLst>
              <a:ext uri="{FF2B5EF4-FFF2-40B4-BE49-F238E27FC236}">
                <a16:creationId xmlns:a16="http://schemas.microsoft.com/office/drawing/2014/main" id="{77F0C354-3260-5C1F-6394-06168CDF6BB4}"/>
              </a:ext>
            </a:extLst>
          </p:cNvPr>
          <p:cNvSpPr txBox="1"/>
          <p:nvPr/>
        </p:nvSpPr>
        <p:spPr>
          <a:xfrm>
            <a:off x="10123879" y="5742369"/>
            <a:ext cx="1398104" cy="369332"/>
          </a:xfrm>
          <a:prstGeom prst="rect">
            <a:avLst/>
          </a:prstGeom>
          <a:noFill/>
        </p:spPr>
        <p:txBody>
          <a:bodyPr wrap="square" rtlCol="0">
            <a:spAutoFit/>
          </a:bodyPr>
          <a:lstStyle/>
          <a:p>
            <a:r>
              <a:rPr lang="en-US" dirty="0">
                <a:solidFill>
                  <a:schemeClr val="bg1"/>
                </a:solidFill>
              </a:rPr>
              <a:t>NETFLIX</a:t>
            </a:r>
          </a:p>
        </p:txBody>
      </p:sp>
      <p:sp>
        <p:nvSpPr>
          <p:cNvPr id="12" name="TextBox 11">
            <a:extLst>
              <a:ext uri="{FF2B5EF4-FFF2-40B4-BE49-F238E27FC236}">
                <a16:creationId xmlns:a16="http://schemas.microsoft.com/office/drawing/2014/main" id="{E8932A2E-1832-7AD3-E9E4-A8739F9D83BC}"/>
              </a:ext>
            </a:extLst>
          </p:cNvPr>
          <p:cNvSpPr txBox="1"/>
          <p:nvPr/>
        </p:nvSpPr>
        <p:spPr>
          <a:xfrm>
            <a:off x="6214188" y="3428999"/>
            <a:ext cx="774441" cy="369332"/>
          </a:xfrm>
          <a:prstGeom prst="rect">
            <a:avLst/>
          </a:prstGeom>
          <a:noFill/>
        </p:spPr>
        <p:txBody>
          <a:bodyPr wrap="square" rtlCol="0">
            <a:spAutoFit/>
          </a:bodyPr>
          <a:lstStyle/>
          <a:p>
            <a:r>
              <a:rPr lang="en-US" dirty="0"/>
              <a:t>   7.1</a:t>
            </a:r>
          </a:p>
        </p:txBody>
      </p:sp>
      <p:sp>
        <p:nvSpPr>
          <p:cNvPr id="18" name="TextBox 17">
            <a:extLst>
              <a:ext uri="{FF2B5EF4-FFF2-40B4-BE49-F238E27FC236}">
                <a16:creationId xmlns:a16="http://schemas.microsoft.com/office/drawing/2014/main" id="{00D2AAF1-6F0F-60A4-F4B7-6EB982BE979C}"/>
              </a:ext>
            </a:extLst>
          </p:cNvPr>
          <p:cNvSpPr txBox="1"/>
          <p:nvPr/>
        </p:nvSpPr>
        <p:spPr>
          <a:xfrm>
            <a:off x="10266784" y="3420440"/>
            <a:ext cx="774441" cy="369332"/>
          </a:xfrm>
          <a:prstGeom prst="rect">
            <a:avLst/>
          </a:prstGeom>
          <a:noFill/>
        </p:spPr>
        <p:txBody>
          <a:bodyPr wrap="square" rtlCol="0">
            <a:spAutoFit/>
          </a:bodyPr>
          <a:lstStyle/>
          <a:p>
            <a:r>
              <a:rPr lang="en-US" dirty="0"/>
              <a:t>   6.6</a:t>
            </a:r>
          </a:p>
        </p:txBody>
      </p:sp>
      <p:sp>
        <p:nvSpPr>
          <p:cNvPr id="20" name="TextBox 19">
            <a:extLst>
              <a:ext uri="{FF2B5EF4-FFF2-40B4-BE49-F238E27FC236}">
                <a16:creationId xmlns:a16="http://schemas.microsoft.com/office/drawing/2014/main" id="{777E0FAA-7DCE-B367-D63B-5849F2B0FA24}"/>
              </a:ext>
            </a:extLst>
          </p:cNvPr>
          <p:cNvSpPr txBox="1"/>
          <p:nvPr/>
        </p:nvSpPr>
        <p:spPr>
          <a:xfrm>
            <a:off x="8369383" y="3428999"/>
            <a:ext cx="774441" cy="369332"/>
          </a:xfrm>
          <a:prstGeom prst="rect">
            <a:avLst/>
          </a:prstGeom>
          <a:noFill/>
        </p:spPr>
        <p:txBody>
          <a:bodyPr wrap="square" rtlCol="0">
            <a:spAutoFit/>
          </a:bodyPr>
          <a:lstStyle/>
          <a:p>
            <a:r>
              <a:rPr lang="en-US" dirty="0"/>
              <a:t>   6.6</a:t>
            </a:r>
          </a:p>
        </p:txBody>
      </p:sp>
    </p:spTree>
    <p:extLst>
      <p:ext uri="{BB962C8B-B14F-4D97-AF65-F5344CB8AC3E}">
        <p14:creationId xmlns:p14="http://schemas.microsoft.com/office/powerpoint/2010/main" val="9891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E7BB2-CD6D-98DA-29C1-89438DF27C4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Average IMDB by Movie and Show</a:t>
            </a:r>
          </a:p>
        </p:txBody>
      </p:sp>
      <p:sp>
        <p:nvSpPr>
          <p:cNvPr id="21"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0D32CF2C-4D21-4E56-B248-06CC33075820}"/>
              </a:ext>
            </a:extLst>
          </p:cNvPr>
          <p:cNvPicPr>
            <a:picLocks noChangeAspect="1"/>
          </p:cNvPicPr>
          <p:nvPr/>
        </p:nvPicPr>
        <p:blipFill rotWithShape="1">
          <a:blip r:embed="rId3"/>
          <a:srcRect t="11788" r="9517" b="-3"/>
          <a:stretch/>
        </p:blipFill>
        <p:spPr>
          <a:xfrm>
            <a:off x="5324315" y="1800561"/>
            <a:ext cx="6197668" cy="3256877"/>
          </a:xfrm>
          <a:prstGeom prst="rect">
            <a:avLst/>
          </a:prstGeom>
        </p:spPr>
      </p:pic>
      <p:sp>
        <p:nvSpPr>
          <p:cNvPr id="5" name="TextBox 4">
            <a:extLst>
              <a:ext uri="{FF2B5EF4-FFF2-40B4-BE49-F238E27FC236}">
                <a16:creationId xmlns:a16="http://schemas.microsoft.com/office/drawing/2014/main" id="{1A897EFA-D2D4-5D59-5594-9AE676C23527}"/>
              </a:ext>
            </a:extLst>
          </p:cNvPr>
          <p:cNvSpPr txBox="1"/>
          <p:nvPr/>
        </p:nvSpPr>
        <p:spPr>
          <a:xfrm>
            <a:off x="5616616"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7" name="TextBox 6">
            <a:extLst>
              <a:ext uri="{FF2B5EF4-FFF2-40B4-BE49-F238E27FC236}">
                <a16:creationId xmlns:a16="http://schemas.microsoft.com/office/drawing/2014/main" id="{BC43398A-FEED-038C-78B9-BE8154B9C22F}"/>
              </a:ext>
            </a:extLst>
          </p:cNvPr>
          <p:cNvSpPr txBox="1"/>
          <p:nvPr/>
        </p:nvSpPr>
        <p:spPr>
          <a:xfrm>
            <a:off x="8423149"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8" name="TextBox 7">
            <a:extLst>
              <a:ext uri="{FF2B5EF4-FFF2-40B4-BE49-F238E27FC236}">
                <a16:creationId xmlns:a16="http://schemas.microsoft.com/office/drawing/2014/main" id="{6AE92C3A-265B-9723-6278-07F30CF2AD6D}"/>
              </a:ext>
            </a:extLst>
          </p:cNvPr>
          <p:cNvSpPr txBox="1"/>
          <p:nvPr/>
        </p:nvSpPr>
        <p:spPr>
          <a:xfrm>
            <a:off x="5915608" y="2985796"/>
            <a:ext cx="690465" cy="369332"/>
          </a:xfrm>
          <a:prstGeom prst="rect">
            <a:avLst/>
          </a:prstGeom>
          <a:noFill/>
        </p:spPr>
        <p:txBody>
          <a:bodyPr wrap="square" rtlCol="0">
            <a:spAutoFit/>
          </a:bodyPr>
          <a:lstStyle/>
          <a:p>
            <a:r>
              <a:rPr lang="en-US" dirty="0"/>
              <a:t>6.8</a:t>
            </a:r>
          </a:p>
        </p:txBody>
      </p:sp>
      <p:sp>
        <p:nvSpPr>
          <p:cNvPr id="12" name="TextBox 11">
            <a:extLst>
              <a:ext uri="{FF2B5EF4-FFF2-40B4-BE49-F238E27FC236}">
                <a16:creationId xmlns:a16="http://schemas.microsoft.com/office/drawing/2014/main" id="{4E4B67C6-1567-47CE-63F2-75D8E80D82F5}"/>
              </a:ext>
            </a:extLst>
          </p:cNvPr>
          <p:cNvSpPr txBox="1"/>
          <p:nvPr/>
        </p:nvSpPr>
        <p:spPr>
          <a:xfrm>
            <a:off x="6852133" y="3059667"/>
            <a:ext cx="690465" cy="369332"/>
          </a:xfrm>
          <a:prstGeom prst="rect">
            <a:avLst/>
          </a:prstGeom>
          <a:noFill/>
        </p:spPr>
        <p:txBody>
          <a:bodyPr wrap="square" rtlCol="0">
            <a:spAutoFit/>
          </a:bodyPr>
          <a:lstStyle/>
          <a:p>
            <a:r>
              <a:rPr lang="en-US" dirty="0"/>
              <a:t>6.1</a:t>
            </a:r>
          </a:p>
        </p:txBody>
      </p:sp>
      <p:sp>
        <p:nvSpPr>
          <p:cNvPr id="17" name="TextBox 16">
            <a:extLst>
              <a:ext uri="{FF2B5EF4-FFF2-40B4-BE49-F238E27FC236}">
                <a16:creationId xmlns:a16="http://schemas.microsoft.com/office/drawing/2014/main" id="{33EBB485-9FB5-26D2-5C16-3AABF6BA016C}"/>
              </a:ext>
            </a:extLst>
          </p:cNvPr>
          <p:cNvSpPr txBox="1"/>
          <p:nvPr/>
        </p:nvSpPr>
        <p:spPr>
          <a:xfrm>
            <a:off x="7750451" y="3059667"/>
            <a:ext cx="690465" cy="369332"/>
          </a:xfrm>
          <a:prstGeom prst="rect">
            <a:avLst/>
          </a:prstGeom>
          <a:noFill/>
        </p:spPr>
        <p:txBody>
          <a:bodyPr wrap="square" rtlCol="0">
            <a:spAutoFit/>
          </a:bodyPr>
          <a:lstStyle/>
          <a:p>
            <a:r>
              <a:rPr lang="en-US" dirty="0"/>
              <a:t>6.2</a:t>
            </a:r>
          </a:p>
        </p:txBody>
      </p:sp>
      <p:sp>
        <p:nvSpPr>
          <p:cNvPr id="22" name="TextBox 21">
            <a:extLst>
              <a:ext uri="{FF2B5EF4-FFF2-40B4-BE49-F238E27FC236}">
                <a16:creationId xmlns:a16="http://schemas.microsoft.com/office/drawing/2014/main" id="{33C87BA3-BA05-CF44-3368-DE72923DF40C}"/>
              </a:ext>
            </a:extLst>
          </p:cNvPr>
          <p:cNvSpPr txBox="1"/>
          <p:nvPr/>
        </p:nvSpPr>
        <p:spPr>
          <a:xfrm>
            <a:off x="8703859" y="3059667"/>
            <a:ext cx="690465" cy="369332"/>
          </a:xfrm>
          <a:prstGeom prst="rect">
            <a:avLst/>
          </a:prstGeom>
          <a:noFill/>
        </p:spPr>
        <p:txBody>
          <a:bodyPr wrap="square" rtlCol="0">
            <a:spAutoFit/>
          </a:bodyPr>
          <a:lstStyle/>
          <a:p>
            <a:r>
              <a:rPr lang="en-US" dirty="0"/>
              <a:t>7.3</a:t>
            </a:r>
          </a:p>
        </p:txBody>
      </p:sp>
      <p:sp>
        <p:nvSpPr>
          <p:cNvPr id="24" name="TextBox 23">
            <a:extLst>
              <a:ext uri="{FF2B5EF4-FFF2-40B4-BE49-F238E27FC236}">
                <a16:creationId xmlns:a16="http://schemas.microsoft.com/office/drawing/2014/main" id="{4C167DCA-8468-571B-89A8-A548B3A182F6}"/>
              </a:ext>
            </a:extLst>
          </p:cNvPr>
          <p:cNvSpPr txBox="1"/>
          <p:nvPr/>
        </p:nvSpPr>
        <p:spPr>
          <a:xfrm>
            <a:off x="9657267" y="3087442"/>
            <a:ext cx="690465" cy="369332"/>
          </a:xfrm>
          <a:prstGeom prst="rect">
            <a:avLst/>
          </a:prstGeom>
          <a:noFill/>
        </p:spPr>
        <p:txBody>
          <a:bodyPr wrap="square" rtlCol="0">
            <a:spAutoFit/>
          </a:bodyPr>
          <a:lstStyle/>
          <a:p>
            <a:r>
              <a:rPr lang="en-US" dirty="0"/>
              <a:t>7.1</a:t>
            </a:r>
          </a:p>
        </p:txBody>
      </p:sp>
      <p:sp>
        <p:nvSpPr>
          <p:cNvPr id="26" name="TextBox 25">
            <a:extLst>
              <a:ext uri="{FF2B5EF4-FFF2-40B4-BE49-F238E27FC236}">
                <a16:creationId xmlns:a16="http://schemas.microsoft.com/office/drawing/2014/main" id="{B145BA8E-48D0-3EE6-A40B-0C223F8D40EC}"/>
              </a:ext>
            </a:extLst>
          </p:cNvPr>
          <p:cNvSpPr txBox="1"/>
          <p:nvPr/>
        </p:nvSpPr>
        <p:spPr>
          <a:xfrm>
            <a:off x="10544171" y="3087442"/>
            <a:ext cx="690465" cy="369332"/>
          </a:xfrm>
          <a:prstGeom prst="rect">
            <a:avLst/>
          </a:prstGeom>
          <a:noFill/>
        </p:spPr>
        <p:txBody>
          <a:bodyPr wrap="square" rtlCol="0">
            <a:spAutoFit/>
          </a:bodyPr>
          <a:lstStyle/>
          <a:p>
            <a:r>
              <a:rPr lang="en-US" dirty="0"/>
              <a:t>7.0</a:t>
            </a:r>
          </a:p>
        </p:txBody>
      </p:sp>
      <p:sp>
        <p:nvSpPr>
          <p:cNvPr id="27" name="TextBox 26">
            <a:extLst>
              <a:ext uri="{FF2B5EF4-FFF2-40B4-BE49-F238E27FC236}">
                <a16:creationId xmlns:a16="http://schemas.microsoft.com/office/drawing/2014/main" id="{30B3032D-7434-CE0A-2ED1-A85EC0FE88F2}"/>
              </a:ext>
            </a:extLst>
          </p:cNvPr>
          <p:cNvSpPr txBox="1"/>
          <p:nvPr/>
        </p:nvSpPr>
        <p:spPr>
          <a:xfrm>
            <a:off x="5811769" y="1054463"/>
            <a:ext cx="2080727" cy="369332"/>
          </a:xfrm>
          <a:prstGeom prst="rect">
            <a:avLst/>
          </a:prstGeom>
          <a:noFill/>
        </p:spPr>
        <p:txBody>
          <a:bodyPr wrap="square" rtlCol="0">
            <a:spAutoFit/>
          </a:bodyPr>
          <a:lstStyle/>
          <a:p>
            <a:r>
              <a:rPr lang="en-US" dirty="0">
                <a:solidFill>
                  <a:schemeClr val="bg1"/>
                </a:solidFill>
              </a:rPr>
              <a:t>        MOVIES </a:t>
            </a:r>
          </a:p>
        </p:txBody>
      </p:sp>
      <p:sp>
        <p:nvSpPr>
          <p:cNvPr id="29" name="TextBox 28">
            <a:extLst>
              <a:ext uri="{FF2B5EF4-FFF2-40B4-BE49-F238E27FC236}">
                <a16:creationId xmlns:a16="http://schemas.microsoft.com/office/drawing/2014/main" id="{F4B1AABF-31F9-9DFD-B4D3-9005F40F8C1A}"/>
              </a:ext>
            </a:extLst>
          </p:cNvPr>
          <p:cNvSpPr txBox="1"/>
          <p:nvPr/>
        </p:nvSpPr>
        <p:spPr>
          <a:xfrm>
            <a:off x="9048594" y="1047973"/>
            <a:ext cx="2080727" cy="369332"/>
          </a:xfrm>
          <a:prstGeom prst="rect">
            <a:avLst/>
          </a:prstGeom>
          <a:noFill/>
        </p:spPr>
        <p:txBody>
          <a:bodyPr wrap="square" rtlCol="0">
            <a:spAutoFit/>
          </a:bodyPr>
          <a:lstStyle/>
          <a:p>
            <a:r>
              <a:rPr lang="en-US" dirty="0">
                <a:solidFill>
                  <a:schemeClr val="bg1"/>
                </a:solidFill>
              </a:rPr>
              <a:t>       SHOWS </a:t>
            </a:r>
          </a:p>
        </p:txBody>
      </p:sp>
    </p:spTree>
    <p:extLst>
      <p:ext uri="{BB962C8B-B14F-4D97-AF65-F5344CB8AC3E}">
        <p14:creationId xmlns:p14="http://schemas.microsoft.com/office/powerpoint/2010/main" val="10423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512-4CCA-70C8-6C4C-2A055FC9D027}"/>
              </a:ext>
            </a:extLst>
          </p:cNvPr>
          <p:cNvSpPr>
            <a:spLocks noGrp="1"/>
          </p:cNvSpPr>
          <p:nvPr>
            <p:ph type="title"/>
          </p:nvPr>
        </p:nvSpPr>
        <p:spPr/>
        <p:txBody>
          <a:bodyPr/>
          <a:lstStyle/>
          <a:p>
            <a:r>
              <a:rPr lang="en-US" dirty="0"/>
              <a:t>Breakdown by Movies and Shows</a:t>
            </a:r>
          </a:p>
        </p:txBody>
      </p:sp>
      <p:pic>
        <p:nvPicPr>
          <p:cNvPr id="4" name="Picture 3">
            <a:extLst>
              <a:ext uri="{FF2B5EF4-FFF2-40B4-BE49-F238E27FC236}">
                <a16:creationId xmlns:a16="http://schemas.microsoft.com/office/drawing/2014/main" id="{7F209DB9-E5F3-3ED1-84FA-75F1427DC5F4}"/>
              </a:ext>
            </a:extLst>
          </p:cNvPr>
          <p:cNvPicPr>
            <a:picLocks noChangeAspect="1"/>
          </p:cNvPicPr>
          <p:nvPr/>
        </p:nvPicPr>
        <p:blipFill rotWithShape="1">
          <a:blip r:embed="rId2"/>
          <a:srcRect l="263" t="10464" r="35585" b="283"/>
          <a:stretch/>
        </p:blipFill>
        <p:spPr>
          <a:xfrm>
            <a:off x="2478810" y="1934839"/>
            <a:ext cx="2535545" cy="4148719"/>
          </a:xfrm>
          <a:prstGeom prst="rect">
            <a:avLst/>
          </a:prstGeom>
        </p:spPr>
      </p:pic>
      <p:pic>
        <p:nvPicPr>
          <p:cNvPr id="6" name="Picture 5">
            <a:extLst>
              <a:ext uri="{FF2B5EF4-FFF2-40B4-BE49-F238E27FC236}">
                <a16:creationId xmlns:a16="http://schemas.microsoft.com/office/drawing/2014/main" id="{9E055A8C-BE13-74FD-2F49-8788A5690497}"/>
              </a:ext>
            </a:extLst>
          </p:cNvPr>
          <p:cNvPicPr>
            <a:picLocks noChangeAspect="1"/>
          </p:cNvPicPr>
          <p:nvPr/>
        </p:nvPicPr>
        <p:blipFill rotWithShape="1">
          <a:blip r:embed="rId3"/>
          <a:srcRect t="8300" r="30548"/>
          <a:stretch/>
        </p:blipFill>
        <p:spPr>
          <a:xfrm>
            <a:off x="6925719" y="1934839"/>
            <a:ext cx="2656819" cy="4148719"/>
          </a:xfrm>
          <a:prstGeom prst="rect">
            <a:avLst/>
          </a:prstGeom>
        </p:spPr>
      </p:pic>
      <p:sp>
        <p:nvSpPr>
          <p:cNvPr id="7" name="TextBox 6">
            <a:extLst>
              <a:ext uri="{FF2B5EF4-FFF2-40B4-BE49-F238E27FC236}">
                <a16:creationId xmlns:a16="http://schemas.microsoft.com/office/drawing/2014/main" id="{AF6D25E0-201B-811A-6EF5-6926A59391AE}"/>
              </a:ext>
            </a:extLst>
          </p:cNvPr>
          <p:cNvSpPr txBox="1"/>
          <p:nvPr/>
        </p:nvSpPr>
        <p:spPr>
          <a:xfrm>
            <a:off x="3019985" y="6248400"/>
            <a:ext cx="2535545" cy="369332"/>
          </a:xfrm>
          <a:prstGeom prst="rect">
            <a:avLst/>
          </a:prstGeom>
          <a:noFill/>
        </p:spPr>
        <p:txBody>
          <a:bodyPr wrap="square" rtlCol="0">
            <a:spAutoFit/>
          </a:bodyPr>
          <a:lstStyle/>
          <a:p>
            <a:r>
              <a:rPr lang="en-US" dirty="0"/>
              <a:t>MOVIES</a:t>
            </a:r>
          </a:p>
        </p:txBody>
      </p:sp>
      <p:sp>
        <p:nvSpPr>
          <p:cNvPr id="9" name="TextBox 8">
            <a:extLst>
              <a:ext uri="{FF2B5EF4-FFF2-40B4-BE49-F238E27FC236}">
                <a16:creationId xmlns:a16="http://schemas.microsoft.com/office/drawing/2014/main" id="{783765C2-9DD5-C7EF-FF34-3FE8A63C97AB}"/>
              </a:ext>
            </a:extLst>
          </p:cNvPr>
          <p:cNvSpPr txBox="1"/>
          <p:nvPr/>
        </p:nvSpPr>
        <p:spPr>
          <a:xfrm>
            <a:off x="7716394" y="6216516"/>
            <a:ext cx="2535545" cy="369332"/>
          </a:xfrm>
          <a:prstGeom prst="rect">
            <a:avLst/>
          </a:prstGeom>
          <a:noFill/>
        </p:spPr>
        <p:txBody>
          <a:bodyPr wrap="square" rtlCol="0">
            <a:spAutoFit/>
          </a:bodyPr>
          <a:lstStyle/>
          <a:p>
            <a:r>
              <a:rPr lang="en-US" dirty="0"/>
              <a:t>SHOWS</a:t>
            </a:r>
          </a:p>
        </p:txBody>
      </p:sp>
    </p:spTree>
    <p:extLst>
      <p:ext uri="{BB962C8B-B14F-4D97-AF65-F5344CB8AC3E}">
        <p14:creationId xmlns:p14="http://schemas.microsoft.com/office/powerpoint/2010/main" val="156853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8812-ABCF-0E3A-841C-A7B5BF3EF4BB}"/>
              </a:ext>
            </a:extLst>
          </p:cNvPr>
          <p:cNvSpPr>
            <a:spLocks noGrp="1"/>
          </p:cNvSpPr>
          <p:nvPr>
            <p:ph type="title"/>
          </p:nvPr>
        </p:nvSpPr>
        <p:spPr/>
        <p:txBody>
          <a:bodyPr/>
          <a:lstStyle/>
          <a:p>
            <a:r>
              <a:rPr lang="en-US" dirty="0"/>
              <a:t>Further Comparisons </a:t>
            </a:r>
          </a:p>
        </p:txBody>
      </p:sp>
      <p:pic>
        <p:nvPicPr>
          <p:cNvPr id="4" name="Picture 3">
            <a:extLst>
              <a:ext uri="{FF2B5EF4-FFF2-40B4-BE49-F238E27FC236}">
                <a16:creationId xmlns:a16="http://schemas.microsoft.com/office/drawing/2014/main" id="{E6B6CEE5-99D9-6765-A833-23E5B9B7B449}"/>
              </a:ext>
            </a:extLst>
          </p:cNvPr>
          <p:cNvPicPr>
            <a:picLocks noChangeAspect="1"/>
          </p:cNvPicPr>
          <p:nvPr/>
        </p:nvPicPr>
        <p:blipFill>
          <a:blip r:embed="rId2"/>
          <a:stretch>
            <a:fillRect/>
          </a:stretch>
        </p:blipFill>
        <p:spPr>
          <a:xfrm>
            <a:off x="147995" y="2276963"/>
            <a:ext cx="11896010" cy="2714138"/>
          </a:xfrm>
          <a:prstGeom prst="rect">
            <a:avLst/>
          </a:prstGeom>
        </p:spPr>
      </p:pic>
    </p:spTree>
    <p:extLst>
      <p:ext uri="{BB962C8B-B14F-4D97-AF65-F5344CB8AC3E}">
        <p14:creationId xmlns:p14="http://schemas.microsoft.com/office/powerpoint/2010/main" val="4551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BBB3-BE91-8C27-8D6F-1A9A367B9E38}"/>
              </a:ext>
            </a:extLst>
          </p:cNvPr>
          <p:cNvSpPr>
            <a:spLocks noGrp="1"/>
          </p:cNvSpPr>
          <p:nvPr>
            <p:ph type="title"/>
          </p:nvPr>
        </p:nvSpPr>
        <p:spPr/>
        <p:txBody>
          <a:bodyPr/>
          <a:lstStyle/>
          <a:p>
            <a:r>
              <a:rPr lang="en-US" dirty="0"/>
              <a:t>How Runtime Trends Compare </a:t>
            </a:r>
          </a:p>
        </p:txBody>
      </p:sp>
      <p:pic>
        <p:nvPicPr>
          <p:cNvPr id="4" name="Picture 3">
            <a:extLst>
              <a:ext uri="{FF2B5EF4-FFF2-40B4-BE49-F238E27FC236}">
                <a16:creationId xmlns:a16="http://schemas.microsoft.com/office/drawing/2014/main" id="{3659DAC9-4BA6-A004-03AD-28E04F56F3B6}"/>
              </a:ext>
            </a:extLst>
          </p:cNvPr>
          <p:cNvPicPr>
            <a:picLocks noChangeAspect="1"/>
          </p:cNvPicPr>
          <p:nvPr/>
        </p:nvPicPr>
        <p:blipFill>
          <a:blip r:embed="rId2"/>
          <a:stretch>
            <a:fillRect/>
          </a:stretch>
        </p:blipFill>
        <p:spPr>
          <a:xfrm>
            <a:off x="1714948" y="1703420"/>
            <a:ext cx="8762103" cy="4928684"/>
          </a:xfrm>
          <a:prstGeom prst="rect">
            <a:avLst/>
          </a:prstGeom>
        </p:spPr>
      </p:pic>
    </p:spTree>
    <p:extLst>
      <p:ext uri="{BB962C8B-B14F-4D97-AF65-F5344CB8AC3E}">
        <p14:creationId xmlns:p14="http://schemas.microsoft.com/office/powerpoint/2010/main" val="40437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F454-E244-EA15-C552-6355C0A0F62F}"/>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Summary of Observations </a:t>
            </a:r>
          </a:p>
        </p:txBody>
      </p:sp>
      <p:graphicFrame>
        <p:nvGraphicFramePr>
          <p:cNvPr id="5" name="TextBox 2">
            <a:extLst>
              <a:ext uri="{FF2B5EF4-FFF2-40B4-BE49-F238E27FC236}">
                <a16:creationId xmlns:a16="http://schemas.microsoft.com/office/drawing/2014/main" id="{18E949DF-18E5-61BB-CF98-11545803D39E}"/>
              </a:ext>
            </a:extLst>
          </p:cNvPr>
          <p:cNvGraphicFramePr/>
          <p:nvPr>
            <p:extLst>
              <p:ext uri="{D42A27DB-BD31-4B8C-83A1-F6EECF244321}">
                <p14:modId xmlns:p14="http://schemas.microsoft.com/office/powerpoint/2010/main" val="393644268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40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27FBD23D-F40D-49F2-B03D-90DBC6A83BF7}"/>
                                            </p:graphicEl>
                                          </p:spTgt>
                                        </p:tgtEl>
                                        <p:attrNameLst>
                                          <p:attrName>style.visibility</p:attrName>
                                        </p:attrNameLst>
                                      </p:cBhvr>
                                      <p:to>
                                        <p:strVal val="visible"/>
                                      </p:to>
                                    </p:set>
                                    <p:animEffect transition="in" filter="barn(inVertical)">
                                      <p:cBhvr>
                                        <p:cTn id="7" dur="500"/>
                                        <p:tgtEl>
                                          <p:spTgt spid="5">
                                            <p:graphicEl>
                                              <a:dgm id="{27FBD23D-F40D-49F2-B03D-90DBC6A83B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graphicEl>
                                              <a:dgm id="{BFA5AE2D-368C-4D82-ACA7-850F3748B01C}"/>
                                            </p:graphicEl>
                                          </p:spTgt>
                                        </p:tgtEl>
                                        <p:attrNameLst>
                                          <p:attrName>style.visibility</p:attrName>
                                        </p:attrNameLst>
                                      </p:cBhvr>
                                      <p:to>
                                        <p:strVal val="visible"/>
                                      </p:to>
                                    </p:set>
                                    <p:animEffect transition="in" filter="barn(inVertical)">
                                      <p:cBhvr>
                                        <p:cTn id="12" dur="500"/>
                                        <p:tgtEl>
                                          <p:spTgt spid="5">
                                            <p:graphicEl>
                                              <a:dgm id="{BFA5AE2D-368C-4D82-ACA7-850F3748B01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graphicEl>
                                              <a:dgm id="{41C3D326-F52A-45C6-9AD4-BFD010DA6EB4}"/>
                                            </p:graphicEl>
                                          </p:spTgt>
                                        </p:tgtEl>
                                        <p:attrNameLst>
                                          <p:attrName>style.visibility</p:attrName>
                                        </p:attrNameLst>
                                      </p:cBhvr>
                                      <p:to>
                                        <p:strVal val="visible"/>
                                      </p:to>
                                    </p:set>
                                    <p:animEffect transition="in" filter="barn(inVertical)">
                                      <p:cBhvr>
                                        <p:cTn id="17" dur="500"/>
                                        <p:tgtEl>
                                          <p:spTgt spid="5">
                                            <p:graphicEl>
                                              <a:dgm id="{41C3D326-F52A-45C6-9AD4-BFD010DA6E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E6D77-64D6-83B9-620C-9883BD096D44}"/>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Questions? </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1807017211"/>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118</TotalTime>
  <Words>2611</Words>
  <Application>Microsoft Office PowerPoint</Application>
  <PresentationFormat>Widescreen</PresentationFormat>
  <Paragraphs>204</Paragraphs>
  <Slides>46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Goudy Old Style</vt:lpstr>
      <vt:lpstr>inherit</vt:lpstr>
      <vt:lpstr>Inter</vt:lpstr>
      <vt:lpstr>Open Sans</vt:lpstr>
      <vt:lpstr>Wingdings 2</vt:lpstr>
      <vt:lpstr>SlateVTI</vt:lpstr>
      <vt:lpstr>Streaming Services</vt:lpstr>
      <vt:lpstr>About the Team- Summer Kenney</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the team began to work together, they decided to put an emphasis on how shows and movies have changed through the decades.</vt:lpstr>
      <vt:lpstr>  The team decided to run a stepwise regression to see what the strongest correlating factors were given for ‘release year’. The strongest correlations shown were:</vt:lpstr>
      <vt:lpstr>After considering the exploratory tests they decided to examine the following three questions:</vt:lpstr>
      <vt:lpstr>The first thing that the team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Summary</vt:lpstr>
      <vt:lpstr>Conclusion</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PowerPoint Presentation</vt:lpstr>
      <vt:lpstr>How have movie times changed throughout the decades?</vt:lpstr>
      <vt:lpstr>How have show times changed throughout the decades?</vt:lpstr>
      <vt:lpstr>Reference page</vt:lpstr>
      <vt:lpstr>Insights into Streaming Services</vt:lpstr>
      <vt:lpstr>Which Streaming Service is the Most Popular? </vt:lpstr>
      <vt:lpstr>Average IMDB by Movie and Show</vt:lpstr>
      <vt:lpstr>Breakdown by Movies and Shows</vt:lpstr>
      <vt:lpstr>Further Comparisons </vt:lpstr>
      <vt:lpstr>How Runtime Trends Compare </vt:lpstr>
      <vt:lpstr>Summary of Observations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Summer Kenney</cp:lastModifiedBy>
  <cp:revision>5</cp:revision>
  <dcterms:created xsi:type="dcterms:W3CDTF">2022-09-05T14:15:58Z</dcterms:created>
  <dcterms:modified xsi:type="dcterms:W3CDTF">2022-09-06T01:22:52Z</dcterms:modified>
</cp:coreProperties>
</file>